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Poppins"/>
      <p:regular r:id="rId24"/>
      <p:bold r:id="rId25"/>
      <p:italic r:id="rId26"/>
      <p:boldItalic r:id="rId27"/>
    </p:embeddedFont>
    <p:embeddedFont>
      <p:font typeface="Montserrat Light"/>
      <p:regular r:id="rId28"/>
      <p:bold r:id="rId29"/>
      <p:italic r:id="rId30"/>
      <p:boldItalic r:id="rId31"/>
    </p:embeddedFont>
    <p:embeddedFont>
      <p:font typeface="Poppins Medium"/>
      <p:regular r:id="rId32"/>
      <p:bold r:id="rId33"/>
      <p:italic r:id="rId34"/>
      <p:boldItalic r:id="rId35"/>
    </p:embeddedFont>
    <p:embeddedFont>
      <p:font typeface="Work Sans"/>
      <p:regular r:id="rId36"/>
      <p:bold r:id="rId37"/>
      <p:italic r:id="rId38"/>
      <p:boldItalic r:id="rId39"/>
    </p:embeddedFont>
    <p:embeddedFont>
      <p:font typeface="Poppins ExtraBold"/>
      <p:bold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ExtraBold-bold.fntdata"/><Relationship Id="rId20" Type="http://schemas.openxmlformats.org/officeDocument/2006/relationships/slide" Target="slides/slide15.xml"/><Relationship Id="rId41" Type="http://schemas.openxmlformats.org/officeDocument/2006/relationships/font" Target="fonts/PoppinsExtraBold-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oppins-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italic.fntdata"/><Relationship Id="rId25" Type="http://schemas.openxmlformats.org/officeDocument/2006/relationships/font" Target="fonts/Poppins-bold.fntdata"/><Relationship Id="rId28" Type="http://schemas.openxmlformats.org/officeDocument/2006/relationships/font" Target="fonts/MontserratLight-regular.fntdata"/><Relationship Id="rId27" Type="http://schemas.openxmlformats.org/officeDocument/2006/relationships/font" Target="fonts/Poppins-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Ligh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Light-boldItalic.fntdata"/><Relationship Id="rId30" Type="http://schemas.openxmlformats.org/officeDocument/2006/relationships/font" Target="fonts/MontserratLight-italic.fntdata"/><Relationship Id="rId11" Type="http://schemas.openxmlformats.org/officeDocument/2006/relationships/slide" Target="slides/slide6.xml"/><Relationship Id="rId33" Type="http://schemas.openxmlformats.org/officeDocument/2006/relationships/font" Target="fonts/PoppinsMedium-bold.fntdata"/><Relationship Id="rId10" Type="http://schemas.openxmlformats.org/officeDocument/2006/relationships/slide" Target="slides/slide5.xml"/><Relationship Id="rId32" Type="http://schemas.openxmlformats.org/officeDocument/2006/relationships/font" Target="fonts/PoppinsMedium-regular.fntdata"/><Relationship Id="rId13" Type="http://schemas.openxmlformats.org/officeDocument/2006/relationships/slide" Target="slides/slide8.xml"/><Relationship Id="rId35" Type="http://schemas.openxmlformats.org/officeDocument/2006/relationships/font" Target="fonts/PoppinsMedium-boldItalic.fntdata"/><Relationship Id="rId12" Type="http://schemas.openxmlformats.org/officeDocument/2006/relationships/slide" Target="slides/slide7.xml"/><Relationship Id="rId34" Type="http://schemas.openxmlformats.org/officeDocument/2006/relationships/font" Target="fonts/PoppinsMedium-italic.fntdata"/><Relationship Id="rId15" Type="http://schemas.openxmlformats.org/officeDocument/2006/relationships/slide" Target="slides/slide10.xml"/><Relationship Id="rId37" Type="http://schemas.openxmlformats.org/officeDocument/2006/relationships/font" Target="fonts/WorkSans-bold.fntdata"/><Relationship Id="rId14" Type="http://schemas.openxmlformats.org/officeDocument/2006/relationships/slide" Target="slides/slide9.xml"/><Relationship Id="rId36" Type="http://schemas.openxmlformats.org/officeDocument/2006/relationships/font" Target="fonts/WorkSans-regular.fntdata"/><Relationship Id="rId17" Type="http://schemas.openxmlformats.org/officeDocument/2006/relationships/slide" Target="slides/slide12.xml"/><Relationship Id="rId39" Type="http://schemas.openxmlformats.org/officeDocument/2006/relationships/font" Target="fonts/WorkSans-boldItalic.fntdata"/><Relationship Id="rId16" Type="http://schemas.openxmlformats.org/officeDocument/2006/relationships/slide" Target="slides/slide11.xml"/><Relationship Id="rId38" Type="http://schemas.openxmlformats.org/officeDocument/2006/relationships/font" Target="fonts/Work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f287ac0e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f287ac0e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f287ac0e73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f287ac0e73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f287ac0e73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f287ac0e73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287ac0e73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287ac0e73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f287ac0e73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f287ac0e73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f287ac0e73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f287ac0e73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f287ac0e73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f287ac0e73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287ac0e73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287ac0e73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f287ac0e73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287ac0e73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287ac0e73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287ac0e73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f287ac0e7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f287ac0e7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f287ac0e73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f287ac0e7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f287ac0e73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f287ac0e73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f287ac0e73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f287ac0e73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f287ac0e73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f287ac0e73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f287ac0e73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f287ac0e73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f287ac0e73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f287ac0e73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f287ac0e73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f287ac0e7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61" name="Google Shape;61;p14"/>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471700" y="1846920"/>
            <a:ext cx="2985300" cy="7665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EDUWORK</a:t>
            </a:r>
            <a:endParaRPr sz="4200">
              <a:solidFill>
                <a:srgbClr val="FFFFFF"/>
              </a:solidFill>
              <a:latin typeface="Poppins ExtraBold"/>
              <a:ea typeface="Poppins ExtraBold"/>
              <a:cs typeface="Poppins ExtraBold"/>
              <a:sym typeface="Poppins ExtraBold"/>
            </a:endParaRPr>
          </a:p>
        </p:txBody>
      </p:sp>
      <p:sp>
        <p:nvSpPr>
          <p:cNvPr id="64" name="Google Shape;64;p14"/>
          <p:cNvSpPr txBox="1"/>
          <p:nvPr/>
        </p:nvSpPr>
        <p:spPr>
          <a:xfrm>
            <a:off x="471700" y="2477500"/>
            <a:ext cx="5199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Introduction Part 1</a:t>
            </a:r>
            <a:endParaRPr sz="1700">
              <a:solidFill>
                <a:srgbClr val="FFFFFF"/>
              </a:solidFill>
              <a:latin typeface="Poppins"/>
              <a:ea typeface="Poppins"/>
              <a:cs typeface="Poppins"/>
              <a:sym typeface="Poppins"/>
            </a:endParaRPr>
          </a:p>
        </p:txBody>
      </p:sp>
      <p:pic>
        <p:nvPicPr>
          <p:cNvPr id="65" name="Google Shape;65;p14"/>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66" name="Google Shape;66;p14"/>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23"/>
          <p:cNvSpPr txBox="1"/>
          <p:nvPr/>
        </p:nvSpPr>
        <p:spPr>
          <a:xfrm>
            <a:off x="1263125" y="1799950"/>
            <a:ext cx="28833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Menguasai Jaringan Komputer</a:t>
            </a:r>
            <a:endParaRPr sz="1700">
              <a:solidFill>
                <a:schemeClr val="dk1"/>
              </a:solidFill>
              <a:latin typeface="Poppins ExtraBold"/>
              <a:ea typeface="Poppins ExtraBold"/>
              <a:cs typeface="Poppins ExtraBold"/>
              <a:sym typeface="Poppins ExtraBold"/>
            </a:endParaRPr>
          </a:p>
        </p:txBody>
      </p:sp>
      <p:sp>
        <p:nvSpPr>
          <p:cNvPr id="166" name="Google Shape;166;p23"/>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a:t>
            </a:r>
            <a:r>
              <a:rPr lang="en" sz="1000">
                <a:latin typeface="Poppins"/>
                <a:ea typeface="Poppins"/>
                <a:cs typeface="Poppins"/>
                <a:sym typeface="Poppins"/>
              </a:rPr>
              <a:t>9</a:t>
            </a:r>
            <a:endParaRPr sz="1000">
              <a:solidFill>
                <a:srgbClr val="000000"/>
              </a:solidFill>
              <a:latin typeface="Poppins"/>
              <a:ea typeface="Poppins"/>
              <a:cs typeface="Poppins"/>
              <a:sym typeface="Poppins"/>
            </a:endParaRPr>
          </a:p>
        </p:txBody>
      </p:sp>
      <p:pic>
        <p:nvPicPr>
          <p:cNvPr id="167" name="Google Shape;167;p23"/>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68" name="Google Shape;168;p23"/>
          <p:cNvSpPr/>
          <p:nvPr/>
        </p:nvSpPr>
        <p:spPr>
          <a:xfrm>
            <a:off x="866576" y="1931050"/>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169" name="Google Shape;169;p23"/>
          <p:cNvPicPr preferRelativeResize="0"/>
          <p:nvPr/>
        </p:nvPicPr>
        <p:blipFill>
          <a:blip r:embed="rId5">
            <a:alphaModFix/>
          </a:blip>
          <a:stretch>
            <a:fillRect/>
          </a:stretch>
        </p:blipFill>
        <p:spPr>
          <a:xfrm>
            <a:off x="5451438" y="1332838"/>
            <a:ext cx="2906566" cy="2112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24"/>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a:t>
            </a:r>
            <a:r>
              <a:rPr lang="en" sz="1000">
                <a:latin typeface="Poppins"/>
                <a:ea typeface="Poppins"/>
                <a:cs typeface="Poppins"/>
                <a:sym typeface="Poppins"/>
              </a:rPr>
              <a:t>10</a:t>
            </a:r>
            <a:endParaRPr sz="1000">
              <a:solidFill>
                <a:srgbClr val="000000"/>
              </a:solidFill>
              <a:latin typeface="Poppins"/>
              <a:ea typeface="Poppins"/>
              <a:cs typeface="Poppins"/>
              <a:sym typeface="Poppins"/>
            </a:endParaRPr>
          </a:p>
        </p:txBody>
      </p:sp>
      <p:pic>
        <p:nvPicPr>
          <p:cNvPr id="175" name="Google Shape;175;p24"/>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76" name="Google Shape;176;p24"/>
          <p:cNvSpPr/>
          <p:nvPr/>
        </p:nvSpPr>
        <p:spPr>
          <a:xfrm>
            <a:off x="866576" y="1931050"/>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7" name="Google Shape;177;p24"/>
          <p:cNvSpPr txBox="1"/>
          <p:nvPr/>
        </p:nvSpPr>
        <p:spPr>
          <a:xfrm>
            <a:off x="1263125" y="1799950"/>
            <a:ext cx="28833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Desain Database</a:t>
            </a:r>
            <a:endParaRPr sz="1700">
              <a:solidFill>
                <a:schemeClr val="dk1"/>
              </a:solidFill>
              <a:latin typeface="Poppins ExtraBold"/>
              <a:ea typeface="Poppins ExtraBold"/>
              <a:cs typeface="Poppins ExtraBold"/>
              <a:sym typeface="Poppins ExtraBold"/>
            </a:endParaRPr>
          </a:p>
        </p:txBody>
      </p:sp>
      <p:pic>
        <p:nvPicPr>
          <p:cNvPr id="178" name="Google Shape;178;p24"/>
          <p:cNvPicPr preferRelativeResize="0"/>
          <p:nvPr/>
        </p:nvPicPr>
        <p:blipFill>
          <a:blip r:embed="rId5">
            <a:alphaModFix/>
          </a:blip>
          <a:stretch>
            <a:fillRect/>
          </a:stretch>
        </p:blipFill>
        <p:spPr>
          <a:xfrm>
            <a:off x="4146425" y="1239724"/>
            <a:ext cx="4496974" cy="29022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25"/>
          <p:cNvSpPr txBox="1"/>
          <p:nvPr/>
        </p:nvSpPr>
        <p:spPr>
          <a:xfrm>
            <a:off x="1557625" y="1147800"/>
            <a:ext cx="73746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Kuasailah Bahasa Inggris</a:t>
            </a:r>
            <a:endParaRPr sz="1700">
              <a:solidFill>
                <a:schemeClr val="dk1"/>
              </a:solidFill>
              <a:latin typeface="Poppins ExtraBold"/>
              <a:ea typeface="Poppins ExtraBold"/>
              <a:cs typeface="Poppins ExtraBold"/>
              <a:sym typeface="Poppins ExtraBold"/>
            </a:endParaRPr>
          </a:p>
        </p:txBody>
      </p:sp>
      <p:sp>
        <p:nvSpPr>
          <p:cNvPr id="184" name="Google Shape;184;p2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a:t>
            </a:r>
            <a:r>
              <a:rPr lang="en" sz="1000">
                <a:latin typeface="Poppins"/>
                <a:ea typeface="Poppins"/>
                <a:cs typeface="Poppins"/>
                <a:sym typeface="Poppins"/>
              </a:rPr>
              <a:t>11</a:t>
            </a:r>
            <a:endParaRPr sz="1000">
              <a:solidFill>
                <a:srgbClr val="000000"/>
              </a:solidFill>
              <a:latin typeface="Poppins"/>
              <a:ea typeface="Poppins"/>
              <a:cs typeface="Poppins"/>
              <a:sym typeface="Poppins"/>
            </a:endParaRPr>
          </a:p>
        </p:txBody>
      </p:sp>
      <p:pic>
        <p:nvPicPr>
          <p:cNvPr id="185" name="Google Shape;185;p2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86" name="Google Shape;186;p25"/>
          <p:cNvSpPr/>
          <p:nvPr/>
        </p:nvSpPr>
        <p:spPr>
          <a:xfrm>
            <a:off x="1161076" y="1278900"/>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7" name="Google Shape;187;p25"/>
          <p:cNvSpPr txBox="1"/>
          <p:nvPr/>
        </p:nvSpPr>
        <p:spPr>
          <a:xfrm>
            <a:off x="1557625" y="1910075"/>
            <a:ext cx="6123000" cy="2662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latin typeface="Work Sans"/>
                <a:ea typeface="Work Sans"/>
                <a:cs typeface="Work Sans"/>
                <a:sym typeface="Work Sans"/>
              </a:rPr>
              <a:t>Kalau kamu paham bahasa Inggris, akan sangat mudah memahami apa yang dimaksud. Dengan paham istilah dalam bahasa Inggris saja, kamu akan mendapatkan gambaran awal bagaimana komponen bahasa pemrograman tersebut bekerja. Pemahaman terhadap kerja komponen sangat menentukan bagaimana kamu membuat program/aplikasi nantinya</a:t>
            </a:r>
            <a:endParaRPr>
              <a:latin typeface="Work Sans"/>
              <a:ea typeface="Work Sans"/>
              <a:cs typeface="Work Sans"/>
              <a:sym typeface="Work Sans"/>
            </a:endParaRPr>
          </a:p>
          <a:p>
            <a:pPr indent="0" lvl="0" marL="0" rtl="0" algn="just">
              <a:lnSpc>
                <a:spcPct val="150000"/>
              </a:lnSpc>
              <a:spcBef>
                <a:spcPts val="0"/>
              </a:spcBef>
              <a:spcAft>
                <a:spcPts val="0"/>
              </a:spcAft>
              <a:buNone/>
            </a:pPr>
            <a:r>
              <a:t/>
            </a:r>
            <a:endParaRPr>
              <a:latin typeface="Work Sans"/>
              <a:ea typeface="Work Sans"/>
              <a:cs typeface="Work Sans"/>
              <a:sym typeface="Work Sans"/>
            </a:endParaRPr>
          </a:p>
          <a:p>
            <a:pPr indent="0" lvl="0" marL="0" rtl="0" algn="just">
              <a:lnSpc>
                <a:spcPct val="150000"/>
              </a:lnSpc>
              <a:spcBef>
                <a:spcPts val="0"/>
              </a:spcBef>
              <a:spcAft>
                <a:spcPts val="0"/>
              </a:spcAft>
              <a:buNone/>
            </a:pPr>
            <a:r>
              <a:t/>
            </a:r>
            <a:endParaRPr>
              <a:latin typeface="Work Sans"/>
              <a:ea typeface="Work Sans"/>
              <a:cs typeface="Work Sans"/>
              <a:sym typeface="Work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26"/>
          <p:cNvSpPr txBox="1"/>
          <p:nvPr/>
        </p:nvSpPr>
        <p:spPr>
          <a:xfrm>
            <a:off x="1557625" y="1147800"/>
            <a:ext cx="73746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Implementasi</a:t>
            </a:r>
            <a:endParaRPr sz="1700">
              <a:solidFill>
                <a:schemeClr val="dk1"/>
              </a:solidFill>
              <a:latin typeface="Poppins ExtraBold"/>
              <a:ea typeface="Poppins ExtraBold"/>
              <a:cs typeface="Poppins ExtraBold"/>
              <a:sym typeface="Poppins ExtraBold"/>
            </a:endParaRPr>
          </a:p>
        </p:txBody>
      </p:sp>
      <p:sp>
        <p:nvSpPr>
          <p:cNvPr id="193" name="Google Shape;193;p2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a:t>
            </a:r>
            <a:r>
              <a:rPr lang="en" sz="1000">
                <a:latin typeface="Poppins"/>
                <a:ea typeface="Poppins"/>
                <a:cs typeface="Poppins"/>
                <a:sym typeface="Poppins"/>
              </a:rPr>
              <a:t>1</a:t>
            </a:r>
            <a:r>
              <a:rPr lang="en" sz="1000">
                <a:latin typeface="Poppins"/>
                <a:ea typeface="Poppins"/>
                <a:cs typeface="Poppins"/>
                <a:sym typeface="Poppins"/>
              </a:rPr>
              <a:t>2</a:t>
            </a:r>
            <a:endParaRPr sz="1000">
              <a:solidFill>
                <a:srgbClr val="000000"/>
              </a:solidFill>
              <a:latin typeface="Poppins"/>
              <a:ea typeface="Poppins"/>
              <a:cs typeface="Poppins"/>
              <a:sym typeface="Poppins"/>
            </a:endParaRPr>
          </a:p>
        </p:txBody>
      </p:sp>
      <p:pic>
        <p:nvPicPr>
          <p:cNvPr id="194" name="Google Shape;194;p2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95" name="Google Shape;195;p26"/>
          <p:cNvSpPr/>
          <p:nvPr/>
        </p:nvSpPr>
        <p:spPr>
          <a:xfrm>
            <a:off x="795621" y="1074142"/>
            <a:ext cx="592500" cy="593700"/>
          </a:xfrm>
          <a:prstGeom prst="ellipse">
            <a:avLst/>
          </a:prstGeom>
          <a:solidFill>
            <a:srgbClr val="FFDE3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oppins"/>
                <a:ea typeface="Poppins"/>
                <a:cs typeface="Poppins"/>
                <a:sym typeface="Poppins"/>
              </a:rPr>
              <a:t>4</a:t>
            </a:r>
            <a:endParaRPr b="1" sz="1600">
              <a:latin typeface="Poppins"/>
              <a:ea typeface="Poppins"/>
              <a:cs typeface="Poppins"/>
              <a:sym typeface="Poppins"/>
            </a:endParaRPr>
          </a:p>
        </p:txBody>
      </p:sp>
      <p:sp>
        <p:nvSpPr>
          <p:cNvPr id="196" name="Google Shape;196;p26"/>
          <p:cNvSpPr txBox="1"/>
          <p:nvPr/>
        </p:nvSpPr>
        <p:spPr>
          <a:xfrm>
            <a:off x="1397649" y="1644713"/>
            <a:ext cx="1759500" cy="16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lt1"/>
                </a:solidFill>
                <a:latin typeface="Poppins Medium"/>
                <a:ea typeface="Poppins Medium"/>
                <a:cs typeface="Poppins Medium"/>
                <a:sym typeface="Poppins Medium"/>
              </a:rPr>
              <a:t>01</a:t>
            </a:r>
            <a:endParaRPr sz="9600">
              <a:solidFill>
                <a:schemeClr val="lt1"/>
              </a:solidFill>
              <a:latin typeface="Poppins Medium"/>
              <a:ea typeface="Poppins Medium"/>
              <a:cs typeface="Poppins Medium"/>
              <a:sym typeface="Poppins Medium"/>
            </a:endParaRPr>
          </a:p>
        </p:txBody>
      </p:sp>
      <p:sp>
        <p:nvSpPr>
          <p:cNvPr id="197" name="Google Shape;197;p26"/>
          <p:cNvSpPr txBox="1"/>
          <p:nvPr/>
        </p:nvSpPr>
        <p:spPr>
          <a:xfrm>
            <a:off x="1812574" y="2309113"/>
            <a:ext cx="1759500" cy="41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latin typeface="Poppins"/>
                <a:ea typeface="Poppins"/>
                <a:cs typeface="Poppins"/>
                <a:sym typeface="Poppins"/>
              </a:rPr>
              <a:t>Cara Membaca</a:t>
            </a:r>
            <a:endParaRPr sz="1800">
              <a:latin typeface="Poppins"/>
              <a:ea typeface="Poppins"/>
              <a:cs typeface="Poppins"/>
              <a:sym typeface="Poppins"/>
            </a:endParaRPr>
          </a:p>
        </p:txBody>
      </p:sp>
      <p:sp>
        <p:nvSpPr>
          <p:cNvPr id="198" name="Google Shape;198;p26"/>
          <p:cNvSpPr txBox="1"/>
          <p:nvPr/>
        </p:nvSpPr>
        <p:spPr>
          <a:xfrm>
            <a:off x="3519474" y="1695013"/>
            <a:ext cx="1759500" cy="16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lt1"/>
                </a:solidFill>
                <a:latin typeface="Poppins Medium"/>
                <a:ea typeface="Poppins Medium"/>
                <a:cs typeface="Poppins Medium"/>
                <a:sym typeface="Poppins Medium"/>
              </a:rPr>
              <a:t>02</a:t>
            </a:r>
            <a:endParaRPr sz="9600">
              <a:solidFill>
                <a:schemeClr val="lt1"/>
              </a:solidFill>
              <a:latin typeface="Poppins Medium"/>
              <a:ea typeface="Poppins Medium"/>
              <a:cs typeface="Poppins Medium"/>
              <a:sym typeface="Poppins Medium"/>
            </a:endParaRPr>
          </a:p>
        </p:txBody>
      </p:sp>
      <p:sp>
        <p:nvSpPr>
          <p:cNvPr id="199" name="Google Shape;199;p26"/>
          <p:cNvSpPr txBox="1"/>
          <p:nvPr/>
        </p:nvSpPr>
        <p:spPr>
          <a:xfrm>
            <a:off x="3934399" y="2359413"/>
            <a:ext cx="1759500" cy="41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latin typeface="Poppins"/>
                <a:ea typeface="Poppins"/>
                <a:cs typeface="Poppins"/>
                <a:sym typeface="Poppins"/>
              </a:rPr>
              <a:t>Cara Melakukan</a:t>
            </a:r>
            <a:endParaRPr sz="1800">
              <a:latin typeface="Poppins"/>
              <a:ea typeface="Poppins"/>
              <a:cs typeface="Poppins"/>
              <a:sym typeface="Poppins"/>
            </a:endParaRPr>
          </a:p>
        </p:txBody>
      </p:sp>
      <p:sp>
        <p:nvSpPr>
          <p:cNvPr id="200" name="Google Shape;200;p26"/>
          <p:cNvSpPr txBox="1"/>
          <p:nvPr/>
        </p:nvSpPr>
        <p:spPr>
          <a:xfrm>
            <a:off x="2636924" y="3338713"/>
            <a:ext cx="1759500" cy="16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lt1"/>
                </a:solidFill>
                <a:latin typeface="Poppins Medium"/>
                <a:ea typeface="Poppins Medium"/>
                <a:cs typeface="Poppins Medium"/>
                <a:sym typeface="Poppins Medium"/>
              </a:rPr>
              <a:t>03</a:t>
            </a:r>
            <a:endParaRPr sz="9600">
              <a:solidFill>
                <a:schemeClr val="lt1"/>
              </a:solidFill>
              <a:latin typeface="Poppins Medium"/>
              <a:ea typeface="Poppins Medium"/>
              <a:cs typeface="Poppins Medium"/>
              <a:sym typeface="Poppins Medium"/>
            </a:endParaRPr>
          </a:p>
        </p:txBody>
      </p:sp>
      <p:sp>
        <p:nvSpPr>
          <p:cNvPr id="201" name="Google Shape;201;p26"/>
          <p:cNvSpPr txBox="1"/>
          <p:nvPr/>
        </p:nvSpPr>
        <p:spPr>
          <a:xfrm>
            <a:off x="3051849" y="4003113"/>
            <a:ext cx="1759500" cy="41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latin typeface="Poppins"/>
                <a:ea typeface="Poppins"/>
                <a:cs typeface="Poppins"/>
                <a:sym typeface="Poppins"/>
              </a:rPr>
              <a:t>Cara Bertanya</a:t>
            </a:r>
            <a:endParaRPr sz="1800">
              <a:latin typeface="Poppins"/>
              <a:ea typeface="Poppins"/>
              <a:cs typeface="Poppins"/>
              <a:sym typeface="Poppins"/>
            </a:endParaRPr>
          </a:p>
        </p:txBody>
      </p:sp>
      <p:sp>
        <p:nvSpPr>
          <p:cNvPr id="202" name="Google Shape;202;p26"/>
          <p:cNvSpPr txBox="1"/>
          <p:nvPr/>
        </p:nvSpPr>
        <p:spPr>
          <a:xfrm>
            <a:off x="5376849" y="3389013"/>
            <a:ext cx="1759500" cy="16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lt1"/>
                </a:solidFill>
                <a:latin typeface="Poppins Medium"/>
                <a:ea typeface="Poppins Medium"/>
                <a:cs typeface="Poppins Medium"/>
                <a:sym typeface="Poppins Medium"/>
              </a:rPr>
              <a:t>04</a:t>
            </a:r>
            <a:endParaRPr sz="9600">
              <a:solidFill>
                <a:schemeClr val="lt1"/>
              </a:solidFill>
              <a:latin typeface="Poppins Medium"/>
              <a:ea typeface="Poppins Medium"/>
              <a:cs typeface="Poppins Medium"/>
              <a:sym typeface="Poppins Medium"/>
            </a:endParaRPr>
          </a:p>
        </p:txBody>
      </p:sp>
      <p:sp>
        <p:nvSpPr>
          <p:cNvPr id="203" name="Google Shape;203;p26"/>
          <p:cNvSpPr txBox="1"/>
          <p:nvPr/>
        </p:nvSpPr>
        <p:spPr>
          <a:xfrm>
            <a:off x="5791774" y="4053413"/>
            <a:ext cx="1759500" cy="41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latin typeface="Poppins"/>
                <a:ea typeface="Poppins"/>
                <a:cs typeface="Poppins"/>
                <a:sym typeface="Poppins"/>
              </a:rPr>
              <a:t>Cara Mengingat</a:t>
            </a:r>
            <a:endParaRPr sz="1800">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27"/>
          <p:cNvSpPr txBox="1"/>
          <p:nvPr/>
        </p:nvSpPr>
        <p:spPr>
          <a:xfrm>
            <a:off x="1557625" y="1147800"/>
            <a:ext cx="73746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Cara Membaca</a:t>
            </a:r>
            <a:endParaRPr sz="1700">
              <a:solidFill>
                <a:schemeClr val="dk1"/>
              </a:solidFill>
              <a:latin typeface="Poppins ExtraBold"/>
              <a:ea typeface="Poppins ExtraBold"/>
              <a:cs typeface="Poppins ExtraBold"/>
              <a:sym typeface="Poppins ExtraBold"/>
            </a:endParaRPr>
          </a:p>
        </p:txBody>
      </p:sp>
      <p:sp>
        <p:nvSpPr>
          <p:cNvPr id="209" name="Google Shape;209;p2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a:t>
            </a:r>
            <a:r>
              <a:rPr lang="en" sz="1000">
                <a:latin typeface="Poppins"/>
                <a:ea typeface="Poppins"/>
                <a:cs typeface="Poppins"/>
                <a:sym typeface="Poppins"/>
              </a:rPr>
              <a:t>13</a:t>
            </a:r>
            <a:endParaRPr sz="1000">
              <a:solidFill>
                <a:srgbClr val="000000"/>
              </a:solidFill>
              <a:latin typeface="Poppins"/>
              <a:ea typeface="Poppins"/>
              <a:cs typeface="Poppins"/>
              <a:sym typeface="Poppins"/>
            </a:endParaRPr>
          </a:p>
        </p:txBody>
      </p:sp>
      <p:pic>
        <p:nvPicPr>
          <p:cNvPr id="210" name="Google Shape;210;p27"/>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11" name="Google Shape;211;p27"/>
          <p:cNvSpPr/>
          <p:nvPr/>
        </p:nvSpPr>
        <p:spPr>
          <a:xfrm>
            <a:off x="1161076" y="1278900"/>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2" name="Google Shape;212;p27"/>
          <p:cNvSpPr txBox="1"/>
          <p:nvPr/>
        </p:nvSpPr>
        <p:spPr>
          <a:xfrm>
            <a:off x="4104275" y="1910075"/>
            <a:ext cx="4586100" cy="25551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Font typeface="Work Sans"/>
              <a:buAutoNum type="arabicPeriod"/>
            </a:pPr>
            <a:r>
              <a:rPr lang="en">
                <a:latin typeface="Work Sans"/>
                <a:ea typeface="Work Sans"/>
                <a:cs typeface="Work Sans"/>
                <a:sym typeface="Work Sans"/>
              </a:rPr>
              <a:t>Membaca dokumentasi resmi</a:t>
            </a:r>
            <a:endParaRPr>
              <a:latin typeface="Work Sans"/>
              <a:ea typeface="Work Sans"/>
              <a:cs typeface="Work Sans"/>
              <a:sym typeface="Work Sans"/>
            </a:endParaRPr>
          </a:p>
          <a:p>
            <a:pPr indent="-317500" lvl="0" marL="457200" rtl="0" algn="l">
              <a:lnSpc>
                <a:spcPct val="200000"/>
              </a:lnSpc>
              <a:spcBef>
                <a:spcPts val="0"/>
              </a:spcBef>
              <a:spcAft>
                <a:spcPts val="0"/>
              </a:spcAft>
              <a:buSzPts val="1400"/>
              <a:buFont typeface="Work Sans"/>
              <a:buAutoNum type="arabicPeriod"/>
            </a:pPr>
            <a:r>
              <a:rPr lang="en">
                <a:latin typeface="Work Sans"/>
                <a:ea typeface="Work Sans"/>
                <a:cs typeface="Work Sans"/>
                <a:sym typeface="Work Sans"/>
              </a:rPr>
              <a:t>Mengambil kesimpulan dari suatu permasalahan yang ada di forum</a:t>
            </a:r>
            <a:endParaRPr>
              <a:latin typeface="Work Sans"/>
              <a:ea typeface="Work Sans"/>
              <a:cs typeface="Work Sans"/>
              <a:sym typeface="Work Sans"/>
            </a:endParaRPr>
          </a:p>
          <a:p>
            <a:pPr indent="-317500" lvl="0" marL="457200" rtl="0" algn="l">
              <a:lnSpc>
                <a:spcPct val="200000"/>
              </a:lnSpc>
              <a:spcBef>
                <a:spcPts val="0"/>
              </a:spcBef>
              <a:spcAft>
                <a:spcPts val="0"/>
              </a:spcAft>
              <a:buSzPts val="1400"/>
              <a:buFont typeface="Work Sans"/>
              <a:buAutoNum type="arabicPeriod"/>
            </a:pPr>
            <a:r>
              <a:rPr lang="en">
                <a:latin typeface="Work Sans"/>
                <a:ea typeface="Work Sans"/>
                <a:cs typeface="Work Sans"/>
                <a:sym typeface="Work Sans"/>
              </a:rPr>
              <a:t>Membaca hasil coding yang sudah lama atau beberapa bulan yang lalu</a:t>
            </a:r>
            <a:endParaRPr>
              <a:latin typeface="Work Sans"/>
              <a:ea typeface="Work Sans"/>
              <a:cs typeface="Work Sans"/>
              <a:sym typeface="Work Sans"/>
            </a:endParaRPr>
          </a:p>
          <a:p>
            <a:pPr indent="-317500" lvl="0" marL="457200" rtl="0" algn="l">
              <a:lnSpc>
                <a:spcPct val="200000"/>
              </a:lnSpc>
              <a:spcBef>
                <a:spcPts val="0"/>
              </a:spcBef>
              <a:spcAft>
                <a:spcPts val="0"/>
              </a:spcAft>
              <a:buSzPts val="1400"/>
              <a:buFont typeface="Work Sans"/>
              <a:buAutoNum type="arabicPeriod"/>
            </a:pPr>
            <a:r>
              <a:rPr lang="en">
                <a:latin typeface="Work Sans"/>
                <a:ea typeface="Work Sans"/>
                <a:cs typeface="Work Sans"/>
                <a:sym typeface="Work Sans"/>
              </a:rPr>
              <a:t>Membaca hasil coding yang dibuat orang lain</a:t>
            </a:r>
            <a:endParaRPr>
              <a:latin typeface="Work Sans"/>
              <a:ea typeface="Work Sans"/>
              <a:cs typeface="Work Sans"/>
              <a:sym typeface="Work Sans"/>
            </a:endParaRPr>
          </a:p>
        </p:txBody>
      </p:sp>
      <p:pic>
        <p:nvPicPr>
          <p:cNvPr id="213" name="Google Shape;213;p27"/>
          <p:cNvPicPr preferRelativeResize="0"/>
          <p:nvPr/>
        </p:nvPicPr>
        <p:blipFill>
          <a:blip r:embed="rId5">
            <a:alphaModFix/>
          </a:blip>
          <a:stretch>
            <a:fillRect/>
          </a:stretch>
        </p:blipFill>
        <p:spPr>
          <a:xfrm>
            <a:off x="1188475" y="1859502"/>
            <a:ext cx="2368050" cy="2368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28"/>
          <p:cNvSpPr txBox="1"/>
          <p:nvPr/>
        </p:nvSpPr>
        <p:spPr>
          <a:xfrm>
            <a:off x="1557625" y="1147800"/>
            <a:ext cx="73746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Cara Melakukan</a:t>
            </a:r>
            <a:endParaRPr sz="1700">
              <a:solidFill>
                <a:schemeClr val="dk1"/>
              </a:solidFill>
              <a:latin typeface="Poppins ExtraBold"/>
              <a:ea typeface="Poppins ExtraBold"/>
              <a:cs typeface="Poppins ExtraBold"/>
              <a:sym typeface="Poppins ExtraBold"/>
            </a:endParaRPr>
          </a:p>
        </p:txBody>
      </p:sp>
      <p:sp>
        <p:nvSpPr>
          <p:cNvPr id="219" name="Google Shape;219;p2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a:t>
            </a:r>
            <a:r>
              <a:rPr lang="en" sz="1000">
                <a:latin typeface="Poppins"/>
                <a:ea typeface="Poppins"/>
                <a:cs typeface="Poppins"/>
                <a:sym typeface="Poppins"/>
              </a:rPr>
              <a:t>14</a:t>
            </a:r>
            <a:endParaRPr sz="1000">
              <a:solidFill>
                <a:srgbClr val="000000"/>
              </a:solidFill>
              <a:latin typeface="Poppins"/>
              <a:ea typeface="Poppins"/>
              <a:cs typeface="Poppins"/>
              <a:sym typeface="Poppins"/>
            </a:endParaRPr>
          </a:p>
        </p:txBody>
      </p:sp>
      <p:pic>
        <p:nvPicPr>
          <p:cNvPr id="220" name="Google Shape;220;p28"/>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21" name="Google Shape;221;p28"/>
          <p:cNvSpPr/>
          <p:nvPr/>
        </p:nvSpPr>
        <p:spPr>
          <a:xfrm>
            <a:off x="1161076" y="1278900"/>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2" name="Google Shape;222;p28"/>
          <p:cNvSpPr txBox="1"/>
          <p:nvPr/>
        </p:nvSpPr>
        <p:spPr>
          <a:xfrm>
            <a:off x="4104275" y="1529075"/>
            <a:ext cx="4586100" cy="3309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Work Sans"/>
              <a:buAutoNum type="arabicPeriod"/>
            </a:pPr>
            <a:r>
              <a:rPr lang="en">
                <a:latin typeface="Work Sans"/>
                <a:ea typeface="Work Sans"/>
                <a:cs typeface="Work Sans"/>
                <a:sym typeface="Work Sans"/>
              </a:rPr>
              <a:t>Pahami konsep dasar coding</a:t>
            </a:r>
            <a:endParaRPr>
              <a:latin typeface="Work Sans"/>
              <a:ea typeface="Work Sans"/>
              <a:cs typeface="Work Sans"/>
              <a:sym typeface="Work Sans"/>
            </a:endParaRPr>
          </a:p>
          <a:p>
            <a:pPr indent="-317500" lvl="0" marL="457200" rtl="0" algn="l">
              <a:lnSpc>
                <a:spcPct val="150000"/>
              </a:lnSpc>
              <a:spcBef>
                <a:spcPts val="0"/>
              </a:spcBef>
              <a:spcAft>
                <a:spcPts val="0"/>
              </a:spcAft>
              <a:buSzPts val="1400"/>
              <a:buFont typeface="Work Sans"/>
              <a:buAutoNum type="arabicPeriod"/>
            </a:pPr>
            <a:r>
              <a:rPr lang="en">
                <a:latin typeface="Work Sans"/>
                <a:ea typeface="Work Sans"/>
                <a:cs typeface="Work Sans"/>
                <a:sym typeface="Work Sans"/>
              </a:rPr>
              <a:t>Memilih bahasa pemrograman</a:t>
            </a:r>
            <a:endParaRPr>
              <a:latin typeface="Work Sans"/>
              <a:ea typeface="Work Sans"/>
              <a:cs typeface="Work Sans"/>
              <a:sym typeface="Work Sans"/>
            </a:endParaRPr>
          </a:p>
          <a:p>
            <a:pPr indent="-317500" lvl="0" marL="457200" rtl="0" algn="l">
              <a:lnSpc>
                <a:spcPct val="150000"/>
              </a:lnSpc>
              <a:spcBef>
                <a:spcPts val="0"/>
              </a:spcBef>
              <a:spcAft>
                <a:spcPts val="0"/>
              </a:spcAft>
              <a:buSzPts val="1400"/>
              <a:buFont typeface="Work Sans"/>
              <a:buAutoNum type="arabicPeriod"/>
            </a:pPr>
            <a:r>
              <a:rPr lang="en">
                <a:latin typeface="Work Sans"/>
                <a:ea typeface="Work Sans"/>
                <a:cs typeface="Work Sans"/>
                <a:sym typeface="Work Sans"/>
              </a:rPr>
              <a:t>Pelajari bahasa pemrograman satu demi satu</a:t>
            </a:r>
            <a:endParaRPr>
              <a:latin typeface="Work Sans"/>
              <a:ea typeface="Work Sans"/>
              <a:cs typeface="Work Sans"/>
              <a:sym typeface="Work Sans"/>
            </a:endParaRPr>
          </a:p>
          <a:p>
            <a:pPr indent="-317500" lvl="0" marL="457200" rtl="0" algn="l">
              <a:lnSpc>
                <a:spcPct val="150000"/>
              </a:lnSpc>
              <a:spcBef>
                <a:spcPts val="0"/>
              </a:spcBef>
              <a:spcAft>
                <a:spcPts val="0"/>
              </a:spcAft>
              <a:buSzPts val="1400"/>
              <a:buFont typeface="Work Sans"/>
              <a:buAutoNum type="arabicPeriod"/>
            </a:pPr>
            <a:r>
              <a:rPr lang="en">
                <a:latin typeface="Work Sans"/>
                <a:ea typeface="Work Sans"/>
                <a:cs typeface="Work Sans"/>
                <a:sym typeface="Work Sans"/>
              </a:rPr>
              <a:t>Mempelajari dasar setiap bahasa pemrograman</a:t>
            </a:r>
            <a:endParaRPr>
              <a:latin typeface="Work Sans"/>
              <a:ea typeface="Work Sans"/>
              <a:cs typeface="Work Sans"/>
              <a:sym typeface="Work Sans"/>
            </a:endParaRPr>
          </a:p>
          <a:p>
            <a:pPr indent="-317500" lvl="0" marL="457200" rtl="0" algn="l">
              <a:lnSpc>
                <a:spcPct val="150000"/>
              </a:lnSpc>
              <a:spcBef>
                <a:spcPts val="0"/>
              </a:spcBef>
              <a:spcAft>
                <a:spcPts val="0"/>
              </a:spcAft>
              <a:buSzPts val="1400"/>
              <a:buFont typeface="Work Sans"/>
              <a:buAutoNum type="arabicPeriod"/>
            </a:pPr>
            <a:r>
              <a:rPr lang="en">
                <a:latin typeface="Work Sans"/>
                <a:ea typeface="Work Sans"/>
                <a:cs typeface="Work Sans"/>
                <a:sym typeface="Work Sans"/>
              </a:rPr>
              <a:t>Mengikuti kursus coding</a:t>
            </a:r>
            <a:endParaRPr>
              <a:latin typeface="Work Sans"/>
              <a:ea typeface="Work Sans"/>
              <a:cs typeface="Work Sans"/>
              <a:sym typeface="Work Sans"/>
            </a:endParaRPr>
          </a:p>
          <a:p>
            <a:pPr indent="-317500" lvl="0" marL="457200" rtl="0" algn="l">
              <a:lnSpc>
                <a:spcPct val="150000"/>
              </a:lnSpc>
              <a:spcBef>
                <a:spcPts val="0"/>
              </a:spcBef>
              <a:spcAft>
                <a:spcPts val="0"/>
              </a:spcAft>
              <a:buSzPts val="1400"/>
              <a:buFont typeface="Work Sans"/>
              <a:buAutoNum type="arabicPeriod"/>
            </a:pPr>
            <a:r>
              <a:rPr lang="en">
                <a:latin typeface="Work Sans"/>
                <a:ea typeface="Work Sans"/>
                <a:cs typeface="Work Sans"/>
                <a:sym typeface="Work Sans"/>
              </a:rPr>
              <a:t>Mempelajari coding yang dibuat orang lain</a:t>
            </a:r>
            <a:endParaRPr>
              <a:latin typeface="Work Sans"/>
              <a:ea typeface="Work Sans"/>
              <a:cs typeface="Work Sans"/>
              <a:sym typeface="Work Sans"/>
            </a:endParaRPr>
          </a:p>
          <a:p>
            <a:pPr indent="-317500" lvl="0" marL="457200" rtl="0" algn="l">
              <a:lnSpc>
                <a:spcPct val="150000"/>
              </a:lnSpc>
              <a:spcBef>
                <a:spcPts val="0"/>
              </a:spcBef>
              <a:spcAft>
                <a:spcPts val="0"/>
              </a:spcAft>
              <a:buSzPts val="1400"/>
              <a:buFont typeface="Work Sans"/>
              <a:buAutoNum type="arabicPeriod"/>
            </a:pPr>
            <a:r>
              <a:rPr lang="en">
                <a:latin typeface="Work Sans"/>
                <a:ea typeface="Work Sans"/>
                <a:cs typeface="Work Sans"/>
                <a:sym typeface="Work Sans"/>
              </a:rPr>
              <a:t>Mempelajari coding melalui game online</a:t>
            </a:r>
            <a:endParaRPr>
              <a:latin typeface="Work Sans"/>
              <a:ea typeface="Work Sans"/>
              <a:cs typeface="Work Sans"/>
              <a:sym typeface="Work Sans"/>
            </a:endParaRPr>
          </a:p>
          <a:p>
            <a:pPr indent="-317500" lvl="0" marL="457200" rtl="0" algn="l">
              <a:lnSpc>
                <a:spcPct val="150000"/>
              </a:lnSpc>
              <a:spcBef>
                <a:spcPts val="0"/>
              </a:spcBef>
              <a:spcAft>
                <a:spcPts val="0"/>
              </a:spcAft>
              <a:buSzPts val="1400"/>
              <a:buFont typeface="Work Sans"/>
              <a:buAutoNum type="arabicPeriod"/>
            </a:pPr>
            <a:r>
              <a:rPr lang="en">
                <a:latin typeface="Work Sans"/>
                <a:ea typeface="Work Sans"/>
                <a:cs typeface="Work Sans"/>
                <a:sym typeface="Work Sans"/>
              </a:rPr>
              <a:t>Belajar coding dari buku </a:t>
            </a:r>
            <a:endParaRPr>
              <a:latin typeface="Work Sans"/>
              <a:ea typeface="Work Sans"/>
              <a:cs typeface="Work Sans"/>
              <a:sym typeface="Work Sans"/>
            </a:endParaRPr>
          </a:p>
          <a:p>
            <a:pPr indent="-317500" lvl="0" marL="457200" rtl="0" algn="l">
              <a:lnSpc>
                <a:spcPct val="150000"/>
              </a:lnSpc>
              <a:spcBef>
                <a:spcPts val="0"/>
              </a:spcBef>
              <a:spcAft>
                <a:spcPts val="0"/>
              </a:spcAft>
              <a:buSzPts val="1400"/>
              <a:buFont typeface="Work Sans"/>
              <a:buAutoNum type="arabicPeriod"/>
            </a:pPr>
            <a:r>
              <a:rPr lang="en">
                <a:latin typeface="Work Sans"/>
                <a:ea typeface="Work Sans"/>
                <a:cs typeface="Work Sans"/>
                <a:sym typeface="Work Sans"/>
              </a:rPr>
              <a:t>Carilah mentor</a:t>
            </a:r>
            <a:endParaRPr>
              <a:latin typeface="Work Sans"/>
              <a:ea typeface="Work Sans"/>
              <a:cs typeface="Work Sans"/>
              <a:sym typeface="Work Sans"/>
            </a:endParaRPr>
          </a:p>
        </p:txBody>
      </p:sp>
      <p:pic>
        <p:nvPicPr>
          <p:cNvPr id="223" name="Google Shape;223;p28"/>
          <p:cNvPicPr preferRelativeResize="0"/>
          <p:nvPr/>
        </p:nvPicPr>
        <p:blipFill>
          <a:blip r:embed="rId5">
            <a:alphaModFix/>
          </a:blip>
          <a:stretch>
            <a:fillRect/>
          </a:stretch>
        </p:blipFill>
        <p:spPr>
          <a:xfrm>
            <a:off x="1161063" y="2115096"/>
            <a:ext cx="2405376" cy="2405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29"/>
          <p:cNvSpPr txBox="1"/>
          <p:nvPr/>
        </p:nvSpPr>
        <p:spPr>
          <a:xfrm>
            <a:off x="1557625" y="1147800"/>
            <a:ext cx="73746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Cara Bertanya</a:t>
            </a:r>
            <a:endParaRPr sz="1700">
              <a:solidFill>
                <a:schemeClr val="dk1"/>
              </a:solidFill>
              <a:latin typeface="Poppins ExtraBold"/>
              <a:ea typeface="Poppins ExtraBold"/>
              <a:cs typeface="Poppins ExtraBold"/>
              <a:sym typeface="Poppins ExtraBold"/>
            </a:endParaRPr>
          </a:p>
        </p:txBody>
      </p:sp>
      <p:sp>
        <p:nvSpPr>
          <p:cNvPr id="229" name="Google Shape;229;p2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a:t>
            </a:r>
            <a:r>
              <a:rPr lang="en" sz="1000">
                <a:latin typeface="Poppins"/>
                <a:ea typeface="Poppins"/>
                <a:cs typeface="Poppins"/>
                <a:sym typeface="Poppins"/>
              </a:rPr>
              <a:t>15</a:t>
            </a:r>
            <a:endParaRPr sz="1000">
              <a:solidFill>
                <a:srgbClr val="000000"/>
              </a:solidFill>
              <a:latin typeface="Poppins"/>
              <a:ea typeface="Poppins"/>
              <a:cs typeface="Poppins"/>
              <a:sym typeface="Poppins"/>
            </a:endParaRPr>
          </a:p>
        </p:txBody>
      </p:sp>
      <p:pic>
        <p:nvPicPr>
          <p:cNvPr id="230" name="Google Shape;230;p29"/>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31" name="Google Shape;231;p29"/>
          <p:cNvSpPr/>
          <p:nvPr/>
        </p:nvSpPr>
        <p:spPr>
          <a:xfrm>
            <a:off x="1161076" y="1278900"/>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2" name="Google Shape;232;p29"/>
          <p:cNvSpPr txBox="1"/>
          <p:nvPr/>
        </p:nvSpPr>
        <p:spPr>
          <a:xfrm>
            <a:off x="4040600" y="952850"/>
            <a:ext cx="4554900" cy="3632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latin typeface="Work Sans"/>
                <a:ea typeface="Work Sans"/>
                <a:cs typeface="Work Sans"/>
                <a:sym typeface="Work Sans"/>
              </a:rPr>
              <a:t>Di sebuah literatur mengatakan bahwa keberhasilan, kepintaran, dan kesuksesan kita itu bukan ditentukan dari cara kita mencari informasi, melainkan dari cara kita mengajukan pertanyaan.</a:t>
            </a:r>
            <a:endParaRPr>
              <a:latin typeface="Work Sans"/>
              <a:ea typeface="Work Sans"/>
              <a:cs typeface="Work Sans"/>
              <a:sym typeface="Work Sans"/>
            </a:endParaRPr>
          </a:p>
          <a:p>
            <a:pPr indent="0" lvl="0" marL="0" rtl="0" algn="just">
              <a:lnSpc>
                <a:spcPct val="150000"/>
              </a:lnSpc>
              <a:spcBef>
                <a:spcPts val="0"/>
              </a:spcBef>
              <a:spcAft>
                <a:spcPts val="0"/>
              </a:spcAft>
              <a:buNone/>
            </a:pPr>
            <a:r>
              <a:t/>
            </a:r>
            <a:endParaRPr>
              <a:latin typeface="Work Sans"/>
              <a:ea typeface="Work Sans"/>
              <a:cs typeface="Work Sans"/>
              <a:sym typeface="Work Sans"/>
            </a:endParaRPr>
          </a:p>
          <a:p>
            <a:pPr indent="0" lvl="0" marL="0" rtl="0" algn="just">
              <a:lnSpc>
                <a:spcPct val="150000"/>
              </a:lnSpc>
              <a:spcBef>
                <a:spcPts val="0"/>
              </a:spcBef>
              <a:spcAft>
                <a:spcPts val="0"/>
              </a:spcAft>
              <a:buNone/>
            </a:pPr>
            <a:r>
              <a:rPr lang="en">
                <a:latin typeface="Work Sans"/>
                <a:ea typeface="Work Sans"/>
                <a:cs typeface="Work Sans"/>
                <a:sym typeface="Work Sans"/>
              </a:rPr>
              <a:t>Dari poin tersebut dapat disimpulkan bahwa sebuah informasi itu muncul karena pertanyaan seseorang yang ingin menemukan jawabannya. Jadi, Bertanya itu penting dan Cara Bertanya itu sangatlah penting.</a:t>
            </a:r>
            <a:endParaRPr>
              <a:latin typeface="Work Sans"/>
              <a:ea typeface="Work Sans"/>
              <a:cs typeface="Work Sans"/>
              <a:sym typeface="Work Sans"/>
            </a:endParaRPr>
          </a:p>
        </p:txBody>
      </p:sp>
      <p:pic>
        <p:nvPicPr>
          <p:cNvPr id="233" name="Google Shape;233;p29"/>
          <p:cNvPicPr preferRelativeResize="0"/>
          <p:nvPr/>
        </p:nvPicPr>
        <p:blipFill>
          <a:blip r:embed="rId5">
            <a:alphaModFix/>
          </a:blip>
          <a:stretch>
            <a:fillRect/>
          </a:stretch>
        </p:blipFill>
        <p:spPr>
          <a:xfrm>
            <a:off x="1280913" y="2073500"/>
            <a:ext cx="1894826" cy="1894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30"/>
          <p:cNvSpPr txBox="1"/>
          <p:nvPr/>
        </p:nvSpPr>
        <p:spPr>
          <a:xfrm>
            <a:off x="1557625" y="1147800"/>
            <a:ext cx="73746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Cara Mengingat</a:t>
            </a:r>
            <a:endParaRPr sz="1700">
              <a:solidFill>
                <a:schemeClr val="dk1"/>
              </a:solidFill>
              <a:latin typeface="Poppins ExtraBold"/>
              <a:ea typeface="Poppins ExtraBold"/>
              <a:cs typeface="Poppins ExtraBold"/>
              <a:sym typeface="Poppins ExtraBold"/>
            </a:endParaRPr>
          </a:p>
        </p:txBody>
      </p:sp>
      <p:sp>
        <p:nvSpPr>
          <p:cNvPr id="239" name="Google Shape;239;p3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a:t>
            </a:r>
            <a:r>
              <a:rPr lang="en" sz="1000">
                <a:latin typeface="Poppins"/>
                <a:ea typeface="Poppins"/>
                <a:cs typeface="Poppins"/>
                <a:sym typeface="Poppins"/>
              </a:rPr>
              <a:t>16</a:t>
            </a:r>
            <a:endParaRPr sz="1000">
              <a:solidFill>
                <a:srgbClr val="000000"/>
              </a:solidFill>
              <a:latin typeface="Poppins"/>
              <a:ea typeface="Poppins"/>
              <a:cs typeface="Poppins"/>
              <a:sym typeface="Poppins"/>
            </a:endParaRPr>
          </a:p>
        </p:txBody>
      </p:sp>
      <p:pic>
        <p:nvPicPr>
          <p:cNvPr id="240" name="Google Shape;240;p30"/>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41" name="Google Shape;241;p30"/>
          <p:cNvSpPr/>
          <p:nvPr/>
        </p:nvSpPr>
        <p:spPr>
          <a:xfrm>
            <a:off x="1161076" y="1278900"/>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2" name="Google Shape;242;p30"/>
          <p:cNvSpPr txBox="1"/>
          <p:nvPr/>
        </p:nvSpPr>
        <p:spPr>
          <a:xfrm>
            <a:off x="4324600" y="2104725"/>
            <a:ext cx="3555900" cy="1262100"/>
          </a:xfrm>
          <a:prstGeom prst="rect">
            <a:avLst/>
          </a:prstGeom>
          <a:noFill/>
          <a:ln>
            <a:noFill/>
          </a:ln>
        </p:spPr>
        <p:txBody>
          <a:bodyPr anchorCtr="0" anchor="t" bIns="91425" lIns="91425" spcFirstLastPara="1" rIns="91425" wrap="square" tIns="91425">
            <a:spAutoFit/>
          </a:bodyPr>
          <a:lstStyle/>
          <a:p>
            <a:pPr indent="0" lvl="0" marL="0" rtl="0" algn="just">
              <a:lnSpc>
                <a:spcPct val="200000"/>
              </a:lnSpc>
              <a:spcBef>
                <a:spcPts val="0"/>
              </a:spcBef>
              <a:spcAft>
                <a:spcPts val="0"/>
              </a:spcAft>
              <a:buNone/>
            </a:pPr>
            <a:r>
              <a:rPr lang="en">
                <a:latin typeface="Work Sans"/>
                <a:ea typeface="Work Sans"/>
                <a:cs typeface="Work Sans"/>
                <a:sym typeface="Work Sans"/>
              </a:rPr>
              <a:t>Salah satu cara yang paling efektif untuk mengingat adalah dengan cara mengajarkan orang lain</a:t>
            </a:r>
            <a:endParaRPr>
              <a:latin typeface="Work Sans"/>
              <a:ea typeface="Work Sans"/>
              <a:cs typeface="Work Sans"/>
              <a:sym typeface="Work Sans"/>
            </a:endParaRPr>
          </a:p>
        </p:txBody>
      </p:sp>
      <p:pic>
        <p:nvPicPr>
          <p:cNvPr id="243" name="Google Shape;243;p30"/>
          <p:cNvPicPr preferRelativeResize="0"/>
          <p:nvPr/>
        </p:nvPicPr>
        <p:blipFill>
          <a:blip r:embed="rId5">
            <a:alphaModFix/>
          </a:blip>
          <a:stretch>
            <a:fillRect/>
          </a:stretch>
        </p:blipFill>
        <p:spPr>
          <a:xfrm>
            <a:off x="1222100" y="1951613"/>
            <a:ext cx="2387825" cy="2387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31"/>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249" name="Google Shape;249;p31"/>
          <p:cNvSpPr/>
          <p:nvPr/>
        </p:nvSpPr>
        <p:spPr>
          <a:xfrm>
            <a:off x="585875" y="16594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p:nvPr/>
        </p:nvSpPr>
        <p:spPr>
          <a:xfrm>
            <a:off x="531828" y="25522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txBox="1"/>
          <p:nvPr/>
        </p:nvSpPr>
        <p:spPr>
          <a:xfrm>
            <a:off x="471709" y="1708459"/>
            <a:ext cx="4155300" cy="1461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THANK YOU</a:t>
            </a:r>
            <a:endParaRPr sz="4200">
              <a:solidFill>
                <a:srgbClr val="FFFFFF"/>
              </a:solidFill>
              <a:latin typeface="Poppins ExtraBold"/>
              <a:ea typeface="Poppins ExtraBold"/>
              <a:cs typeface="Poppins ExtraBold"/>
              <a:sym typeface="Poppins ExtraBold"/>
            </a:endParaRPr>
          </a:p>
        </p:txBody>
      </p:sp>
      <p:sp>
        <p:nvSpPr>
          <p:cNvPr id="252" name="Google Shape;252;p31"/>
          <p:cNvSpPr txBox="1"/>
          <p:nvPr/>
        </p:nvSpPr>
        <p:spPr>
          <a:xfrm>
            <a:off x="471700" y="2325099"/>
            <a:ext cx="4155300" cy="463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www.eduwork.id</a:t>
            </a:r>
            <a:endParaRPr sz="1700">
              <a:solidFill>
                <a:srgbClr val="FFFFFF"/>
              </a:solidFill>
              <a:latin typeface="Poppins"/>
              <a:ea typeface="Poppins"/>
              <a:cs typeface="Poppins"/>
              <a:sym typeface="Poppins"/>
            </a:endParaRPr>
          </a:p>
        </p:txBody>
      </p:sp>
      <p:pic>
        <p:nvPicPr>
          <p:cNvPr id="253" name="Google Shape;253;p31"/>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254" name="Google Shape;254;p31"/>
          <p:cNvPicPr preferRelativeResize="0"/>
          <p:nvPr/>
        </p:nvPicPr>
        <p:blipFill>
          <a:blip r:embed="rId5">
            <a:alphaModFix/>
          </a:blip>
          <a:stretch>
            <a:fillRect/>
          </a:stretch>
        </p:blipFill>
        <p:spPr>
          <a:xfrm>
            <a:off x="410098" y="313705"/>
            <a:ext cx="1042226" cy="221575"/>
          </a:xfrm>
          <a:prstGeom prst="rect">
            <a:avLst/>
          </a:prstGeom>
          <a:noFill/>
          <a:ln>
            <a:noFill/>
          </a:ln>
        </p:spPr>
      </p:pic>
      <p:sp>
        <p:nvSpPr>
          <p:cNvPr id="255" name="Google Shape;255;p31"/>
          <p:cNvSpPr txBox="1"/>
          <p:nvPr/>
        </p:nvSpPr>
        <p:spPr>
          <a:xfrm>
            <a:off x="509675" y="3363934"/>
            <a:ext cx="260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Work Sans"/>
                <a:ea typeface="Work Sans"/>
                <a:cs typeface="Work Sans"/>
                <a:sym typeface="Work Sans"/>
              </a:rPr>
              <a:t>Jln. Ringroad Utara No 34 Maguwoharjo, Yogyakarta</a:t>
            </a:r>
            <a:endParaRPr sz="1200">
              <a:solidFill>
                <a:srgbClr val="FFFFFF"/>
              </a:solidFill>
              <a:latin typeface="Work Sans"/>
              <a:ea typeface="Work Sans"/>
              <a:cs typeface="Work Sans"/>
              <a:sym typeface="Work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nvSpPr>
        <p:spPr>
          <a:xfrm>
            <a:off x="899400" y="10530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935"/>
              <a:buNone/>
            </a:pPr>
            <a:r>
              <a:rPr lang="en" sz="3135">
                <a:solidFill>
                  <a:srgbClr val="016FBA"/>
                </a:solidFill>
                <a:latin typeface="Poppins ExtraBold"/>
                <a:ea typeface="Poppins ExtraBold"/>
                <a:cs typeface="Poppins ExtraBold"/>
                <a:sym typeface="Poppins ExtraBold"/>
              </a:rPr>
              <a:t>Pembahasan</a:t>
            </a:r>
            <a:endParaRPr i="1" sz="3135">
              <a:solidFill>
                <a:srgbClr val="016FBA"/>
              </a:solidFill>
              <a:latin typeface="Poppins ExtraBold"/>
              <a:ea typeface="Poppins ExtraBold"/>
              <a:cs typeface="Poppins ExtraBold"/>
              <a:sym typeface="Poppins ExtraBold"/>
            </a:endParaRPr>
          </a:p>
        </p:txBody>
      </p:sp>
      <p:sp>
        <p:nvSpPr>
          <p:cNvPr id="72" name="Google Shape;72;p15"/>
          <p:cNvSpPr txBox="1"/>
          <p:nvPr/>
        </p:nvSpPr>
        <p:spPr>
          <a:xfrm>
            <a:off x="585550" y="1895775"/>
            <a:ext cx="75456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Pertanyaan yang Sering Ditanyakan Seputar Programmer</a:t>
            </a:r>
            <a:endParaRPr>
              <a:solidFill>
                <a:srgbClr val="161616"/>
              </a:solidFill>
              <a:latin typeface="Work Sans"/>
              <a:ea typeface="Work Sans"/>
              <a:cs typeface="Work Sans"/>
              <a:sym typeface="Work Sans"/>
            </a:endParaRPr>
          </a:p>
          <a:p>
            <a:pPr indent="-317500" lvl="0" marL="457200" rtl="0" algn="l">
              <a:lnSpc>
                <a:spcPct val="20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Tugas Programmer </a:t>
            </a:r>
            <a:endParaRPr>
              <a:solidFill>
                <a:srgbClr val="161616"/>
              </a:solidFill>
              <a:latin typeface="Work Sans"/>
              <a:ea typeface="Work Sans"/>
              <a:cs typeface="Work Sans"/>
              <a:sym typeface="Work Sans"/>
            </a:endParaRPr>
          </a:p>
          <a:p>
            <a:pPr indent="-317500" lvl="0" marL="457200" rtl="0" algn="l">
              <a:lnSpc>
                <a:spcPct val="20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Hal-Hal yang Wajib Dikuasai oleh Seorang Programmer</a:t>
            </a:r>
            <a:endParaRPr>
              <a:solidFill>
                <a:srgbClr val="161616"/>
              </a:solidFill>
              <a:latin typeface="Work Sans"/>
              <a:ea typeface="Work Sans"/>
              <a:cs typeface="Work Sans"/>
              <a:sym typeface="Work Sans"/>
            </a:endParaRPr>
          </a:p>
          <a:p>
            <a:pPr indent="-317500" lvl="0" marL="457200" rtl="0" algn="l">
              <a:lnSpc>
                <a:spcPct val="20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Implementasi</a:t>
            </a:r>
            <a:endParaRPr>
              <a:solidFill>
                <a:srgbClr val="161616"/>
              </a:solidFill>
              <a:latin typeface="Work Sans"/>
              <a:ea typeface="Work Sans"/>
              <a:cs typeface="Work Sans"/>
              <a:sym typeface="Work Sans"/>
            </a:endParaRPr>
          </a:p>
        </p:txBody>
      </p:sp>
      <p:sp>
        <p:nvSpPr>
          <p:cNvPr id="73" name="Google Shape;73;p1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74" name="Google Shape;74;p15"/>
          <p:cNvPicPr preferRelativeResize="0"/>
          <p:nvPr/>
        </p:nvPicPr>
        <p:blipFill>
          <a:blip r:embed="rId4">
            <a:alphaModFix/>
          </a:blip>
          <a:stretch>
            <a:fillRect/>
          </a:stretch>
        </p:blipFill>
        <p:spPr>
          <a:xfrm>
            <a:off x="410098" y="313705"/>
            <a:ext cx="1042226" cy="221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6"/>
          <p:cNvSpPr/>
          <p:nvPr/>
        </p:nvSpPr>
        <p:spPr>
          <a:xfrm>
            <a:off x="4851300" y="2419550"/>
            <a:ext cx="3647400" cy="1470300"/>
          </a:xfrm>
          <a:prstGeom prst="roundRect">
            <a:avLst>
              <a:gd fmla="val 16667" name="adj"/>
            </a:avLst>
          </a:prstGeom>
          <a:solidFill>
            <a:srgbClr val="CDEFFF">
              <a:alpha val="29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a:off x="795625" y="2419550"/>
            <a:ext cx="3647400" cy="1470300"/>
          </a:xfrm>
          <a:prstGeom prst="roundRect">
            <a:avLst>
              <a:gd fmla="val 16667" name="adj"/>
            </a:avLst>
          </a:prstGeom>
          <a:solidFill>
            <a:srgbClr val="CDEFFF">
              <a:alpha val="29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nvSpPr>
        <p:spPr>
          <a:xfrm>
            <a:off x="1119325" y="2816400"/>
            <a:ext cx="3195300" cy="6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300">
                <a:solidFill>
                  <a:srgbClr val="161616"/>
                </a:solidFill>
                <a:latin typeface="Work Sans"/>
                <a:ea typeface="Work Sans"/>
                <a:cs typeface="Work Sans"/>
                <a:sym typeface="Work Sans"/>
              </a:rPr>
              <a:t>Berapa kisaran pendapatan seorang software engineer pemula ?</a:t>
            </a:r>
            <a:endParaRPr sz="1300">
              <a:solidFill>
                <a:srgbClr val="161616"/>
              </a:solidFill>
              <a:latin typeface="Work Sans"/>
              <a:ea typeface="Work Sans"/>
              <a:cs typeface="Work Sans"/>
              <a:sym typeface="Work Sans"/>
            </a:endParaRPr>
          </a:p>
        </p:txBody>
      </p:sp>
      <p:sp>
        <p:nvSpPr>
          <p:cNvPr id="82" name="Google Shape;82;p16"/>
          <p:cNvSpPr txBox="1"/>
          <p:nvPr/>
        </p:nvSpPr>
        <p:spPr>
          <a:xfrm>
            <a:off x="5175000" y="2663988"/>
            <a:ext cx="30000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300">
                <a:solidFill>
                  <a:schemeClr val="dk1"/>
                </a:solidFill>
                <a:latin typeface="Work Sans"/>
                <a:ea typeface="Work Sans"/>
                <a:cs typeface="Work Sans"/>
                <a:sym typeface="Work Sans"/>
              </a:rPr>
              <a:t>Apa saja pengetahuan yang dibutuhkan untuk menekuni profesi ini?</a:t>
            </a:r>
            <a:endParaRPr sz="1300">
              <a:solidFill>
                <a:schemeClr val="dk1"/>
              </a:solidFill>
              <a:latin typeface="Work Sans"/>
              <a:ea typeface="Work Sans"/>
              <a:cs typeface="Work Sans"/>
              <a:sym typeface="Work Sans"/>
            </a:endParaRPr>
          </a:p>
        </p:txBody>
      </p:sp>
      <p:sp>
        <p:nvSpPr>
          <p:cNvPr id="83" name="Google Shape;83;p16"/>
          <p:cNvSpPr txBox="1"/>
          <p:nvPr/>
        </p:nvSpPr>
        <p:spPr>
          <a:xfrm>
            <a:off x="948025" y="1147800"/>
            <a:ext cx="8010000" cy="446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Pertanyaan yang Sering Ditanyakan Seputar Programmer</a:t>
            </a:r>
            <a:endParaRPr sz="1700">
              <a:solidFill>
                <a:schemeClr val="dk1"/>
              </a:solidFill>
              <a:latin typeface="Poppins ExtraBold"/>
              <a:ea typeface="Poppins ExtraBold"/>
              <a:cs typeface="Poppins ExtraBold"/>
              <a:sym typeface="Poppins ExtraBold"/>
            </a:endParaRPr>
          </a:p>
        </p:txBody>
      </p:sp>
      <p:sp>
        <p:nvSpPr>
          <p:cNvPr id="84" name="Google Shape;84;p1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a:t>
            </a:r>
            <a:r>
              <a:rPr lang="en" sz="1000">
                <a:latin typeface="Poppins"/>
                <a:ea typeface="Poppins"/>
                <a:cs typeface="Poppins"/>
                <a:sym typeface="Poppins"/>
              </a:rPr>
              <a:t>2</a:t>
            </a:r>
            <a:endParaRPr sz="1000">
              <a:solidFill>
                <a:srgbClr val="000000"/>
              </a:solidFill>
              <a:latin typeface="Poppins"/>
              <a:ea typeface="Poppins"/>
              <a:cs typeface="Poppins"/>
              <a:sym typeface="Poppins"/>
            </a:endParaRPr>
          </a:p>
        </p:txBody>
      </p:sp>
      <p:pic>
        <p:nvPicPr>
          <p:cNvPr id="85" name="Google Shape;85;p1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86" name="Google Shape;86;p16"/>
          <p:cNvSpPr/>
          <p:nvPr/>
        </p:nvSpPr>
        <p:spPr>
          <a:xfrm>
            <a:off x="795621" y="1074142"/>
            <a:ext cx="592500" cy="593700"/>
          </a:xfrm>
          <a:prstGeom prst="ellipse">
            <a:avLst/>
          </a:prstGeom>
          <a:solidFill>
            <a:srgbClr val="FFDE3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oppins"/>
                <a:ea typeface="Poppins"/>
                <a:cs typeface="Poppins"/>
                <a:sym typeface="Poppins"/>
              </a:rPr>
              <a:t>1</a:t>
            </a:r>
            <a:endParaRPr b="1" sz="1600">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7"/>
          <p:cNvSpPr txBox="1"/>
          <p:nvPr/>
        </p:nvSpPr>
        <p:spPr>
          <a:xfrm>
            <a:off x="1557625" y="1147800"/>
            <a:ext cx="31566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Tugas Programmer </a:t>
            </a:r>
            <a:endParaRPr sz="1700">
              <a:solidFill>
                <a:schemeClr val="dk1"/>
              </a:solidFill>
              <a:latin typeface="Poppins ExtraBold"/>
              <a:ea typeface="Poppins ExtraBold"/>
              <a:cs typeface="Poppins ExtraBold"/>
              <a:sym typeface="Poppins ExtraBold"/>
            </a:endParaRPr>
          </a:p>
        </p:txBody>
      </p:sp>
      <p:sp>
        <p:nvSpPr>
          <p:cNvPr id="92" name="Google Shape;92;p1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a:t>
            </a:r>
            <a:r>
              <a:rPr lang="en" sz="1000">
                <a:latin typeface="Poppins"/>
                <a:ea typeface="Poppins"/>
                <a:cs typeface="Poppins"/>
                <a:sym typeface="Poppins"/>
              </a:rPr>
              <a:t>3</a:t>
            </a:r>
            <a:endParaRPr sz="1000">
              <a:solidFill>
                <a:srgbClr val="000000"/>
              </a:solidFill>
              <a:latin typeface="Poppins"/>
              <a:ea typeface="Poppins"/>
              <a:cs typeface="Poppins"/>
              <a:sym typeface="Poppins"/>
            </a:endParaRPr>
          </a:p>
        </p:txBody>
      </p:sp>
      <p:pic>
        <p:nvPicPr>
          <p:cNvPr id="93" name="Google Shape;93;p17"/>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94" name="Google Shape;94;p17"/>
          <p:cNvSpPr/>
          <p:nvPr/>
        </p:nvSpPr>
        <p:spPr>
          <a:xfrm>
            <a:off x="795621" y="1074142"/>
            <a:ext cx="592500" cy="593700"/>
          </a:xfrm>
          <a:prstGeom prst="ellipse">
            <a:avLst/>
          </a:prstGeom>
          <a:solidFill>
            <a:srgbClr val="FFDE3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oppins"/>
                <a:ea typeface="Poppins"/>
                <a:cs typeface="Poppins"/>
                <a:sym typeface="Poppins"/>
              </a:rPr>
              <a:t>2</a:t>
            </a:r>
            <a:endParaRPr b="1" sz="1600">
              <a:latin typeface="Poppins"/>
              <a:ea typeface="Poppins"/>
              <a:cs typeface="Poppins"/>
              <a:sym typeface="Poppins"/>
            </a:endParaRPr>
          </a:p>
        </p:txBody>
      </p:sp>
      <p:sp>
        <p:nvSpPr>
          <p:cNvPr id="95" name="Google Shape;95;p17"/>
          <p:cNvSpPr/>
          <p:nvPr/>
        </p:nvSpPr>
        <p:spPr>
          <a:xfrm>
            <a:off x="795625" y="1895538"/>
            <a:ext cx="5706300" cy="593700"/>
          </a:xfrm>
          <a:prstGeom prst="roundRect">
            <a:avLst>
              <a:gd fmla="val 19044" name="adj"/>
            </a:avLst>
          </a:prstGeom>
          <a:solidFill>
            <a:srgbClr val="016FB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700">
              <a:solidFill>
                <a:srgbClr val="000000"/>
              </a:solidFill>
              <a:latin typeface="Poppins"/>
              <a:ea typeface="Poppins"/>
              <a:cs typeface="Poppins"/>
              <a:sym typeface="Poppins"/>
            </a:endParaRPr>
          </a:p>
        </p:txBody>
      </p:sp>
      <p:sp>
        <p:nvSpPr>
          <p:cNvPr id="96" name="Google Shape;96;p17"/>
          <p:cNvSpPr txBox="1"/>
          <p:nvPr/>
        </p:nvSpPr>
        <p:spPr>
          <a:xfrm>
            <a:off x="963588" y="2009418"/>
            <a:ext cx="4871100" cy="4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Work Sans"/>
                <a:ea typeface="Work Sans"/>
                <a:cs typeface="Work Sans"/>
                <a:sym typeface="Work Sans"/>
              </a:rPr>
              <a:t>Menganalisis kebutuhan.</a:t>
            </a:r>
            <a:endParaRPr sz="1200">
              <a:solidFill>
                <a:srgbClr val="FFFFFF"/>
              </a:solidFill>
              <a:latin typeface="Work Sans"/>
              <a:ea typeface="Work Sans"/>
              <a:cs typeface="Work Sans"/>
              <a:sym typeface="Work Sans"/>
            </a:endParaRPr>
          </a:p>
        </p:txBody>
      </p:sp>
      <p:sp>
        <p:nvSpPr>
          <p:cNvPr id="97" name="Google Shape;97;p17"/>
          <p:cNvSpPr/>
          <p:nvPr/>
        </p:nvSpPr>
        <p:spPr>
          <a:xfrm>
            <a:off x="795625" y="2594888"/>
            <a:ext cx="5706300" cy="593700"/>
          </a:xfrm>
          <a:prstGeom prst="roundRect">
            <a:avLst>
              <a:gd fmla="val 19044" name="adj"/>
            </a:avLst>
          </a:prstGeom>
          <a:solidFill>
            <a:srgbClr val="016FB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700">
              <a:solidFill>
                <a:srgbClr val="000000"/>
              </a:solidFill>
              <a:latin typeface="Poppins"/>
              <a:ea typeface="Poppins"/>
              <a:cs typeface="Poppins"/>
              <a:sym typeface="Poppins"/>
            </a:endParaRPr>
          </a:p>
        </p:txBody>
      </p:sp>
      <p:sp>
        <p:nvSpPr>
          <p:cNvPr id="98" name="Google Shape;98;p17"/>
          <p:cNvSpPr txBox="1"/>
          <p:nvPr/>
        </p:nvSpPr>
        <p:spPr>
          <a:xfrm>
            <a:off x="963600" y="2708775"/>
            <a:ext cx="5486400" cy="4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Work Sans"/>
                <a:ea typeface="Work Sans"/>
                <a:cs typeface="Work Sans"/>
                <a:sym typeface="Work Sans"/>
              </a:rPr>
              <a:t>Merancang dan memodelkan sistem seperti UML, flowchart, ERD dll.</a:t>
            </a:r>
            <a:endParaRPr sz="1200">
              <a:solidFill>
                <a:srgbClr val="FFFFFF"/>
              </a:solidFill>
              <a:latin typeface="Work Sans"/>
              <a:ea typeface="Work Sans"/>
              <a:cs typeface="Work Sans"/>
              <a:sym typeface="Work Sans"/>
            </a:endParaRPr>
          </a:p>
        </p:txBody>
      </p:sp>
      <p:sp>
        <p:nvSpPr>
          <p:cNvPr id="99" name="Google Shape;99;p17"/>
          <p:cNvSpPr/>
          <p:nvPr/>
        </p:nvSpPr>
        <p:spPr>
          <a:xfrm>
            <a:off x="795625" y="3294238"/>
            <a:ext cx="5706300" cy="593700"/>
          </a:xfrm>
          <a:prstGeom prst="roundRect">
            <a:avLst>
              <a:gd fmla="val 19044" name="adj"/>
            </a:avLst>
          </a:prstGeom>
          <a:solidFill>
            <a:srgbClr val="016FB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700">
              <a:solidFill>
                <a:srgbClr val="000000"/>
              </a:solidFill>
              <a:latin typeface="Poppins"/>
              <a:ea typeface="Poppins"/>
              <a:cs typeface="Poppins"/>
              <a:sym typeface="Poppins"/>
            </a:endParaRPr>
          </a:p>
        </p:txBody>
      </p:sp>
      <p:sp>
        <p:nvSpPr>
          <p:cNvPr id="100" name="Google Shape;100;p17"/>
          <p:cNvSpPr txBox="1"/>
          <p:nvPr/>
        </p:nvSpPr>
        <p:spPr>
          <a:xfrm>
            <a:off x="963600" y="3408125"/>
            <a:ext cx="5486400" cy="4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Work Sans"/>
                <a:ea typeface="Work Sans"/>
                <a:cs typeface="Work Sans"/>
                <a:sym typeface="Work Sans"/>
              </a:rPr>
              <a:t>Menulis kode program (HTML, CSS, Javascript dll).</a:t>
            </a:r>
            <a:endParaRPr sz="1200">
              <a:solidFill>
                <a:srgbClr val="FFFFFF"/>
              </a:solidFill>
              <a:latin typeface="Work Sans"/>
              <a:ea typeface="Work Sans"/>
              <a:cs typeface="Work Sans"/>
              <a:sym typeface="Work Sans"/>
            </a:endParaRPr>
          </a:p>
        </p:txBody>
      </p:sp>
      <p:sp>
        <p:nvSpPr>
          <p:cNvPr id="101" name="Google Shape;101;p17"/>
          <p:cNvSpPr/>
          <p:nvPr/>
        </p:nvSpPr>
        <p:spPr>
          <a:xfrm>
            <a:off x="795625" y="3993588"/>
            <a:ext cx="5706300" cy="593700"/>
          </a:xfrm>
          <a:prstGeom prst="roundRect">
            <a:avLst>
              <a:gd fmla="val 19044" name="adj"/>
            </a:avLst>
          </a:prstGeom>
          <a:solidFill>
            <a:srgbClr val="016FB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700">
              <a:solidFill>
                <a:srgbClr val="000000"/>
              </a:solidFill>
              <a:latin typeface="Poppins"/>
              <a:ea typeface="Poppins"/>
              <a:cs typeface="Poppins"/>
              <a:sym typeface="Poppins"/>
            </a:endParaRPr>
          </a:p>
        </p:txBody>
      </p:sp>
      <p:sp>
        <p:nvSpPr>
          <p:cNvPr id="102" name="Google Shape;102;p17"/>
          <p:cNvSpPr txBox="1"/>
          <p:nvPr/>
        </p:nvSpPr>
        <p:spPr>
          <a:xfrm>
            <a:off x="963600" y="4107475"/>
            <a:ext cx="5486400" cy="4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Work Sans"/>
                <a:ea typeface="Work Sans"/>
                <a:cs typeface="Work Sans"/>
                <a:sym typeface="Work Sans"/>
              </a:rPr>
              <a:t>Men-debugging program dan menguji / testing program.</a:t>
            </a:r>
            <a:endParaRPr sz="1200">
              <a:solidFill>
                <a:srgbClr val="FFFFFF"/>
              </a:solidFill>
              <a:latin typeface="Work Sans"/>
              <a:ea typeface="Work Sans"/>
              <a:cs typeface="Work Sans"/>
              <a:sym typeface="Work Sans"/>
            </a:endParaRPr>
          </a:p>
          <a:p>
            <a:pPr indent="0" lvl="0" marL="0" rtl="0" algn="l">
              <a:lnSpc>
                <a:spcPct val="115000"/>
              </a:lnSpc>
              <a:spcBef>
                <a:spcPts val="0"/>
              </a:spcBef>
              <a:spcAft>
                <a:spcPts val="0"/>
              </a:spcAft>
              <a:buNone/>
            </a:pPr>
            <a:r>
              <a:t/>
            </a:r>
            <a:endParaRPr sz="1200">
              <a:solidFill>
                <a:srgbClr val="FFFFFF"/>
              </a:solidFill>
              <a:latin typeface="Work Sans"/>
              <a:ea typeface="Work Sans"/>
              <a:cs typeface="Work Sans"/>
              <a:sym typeface="Work Sans"/>
            </a:endParaRPr>
          </a:p>
          <a:p>
            <a:pPr indent="0" lvl="0" marL="0" rtl="0" algn="l">
              <a:lnSpc>
                <a:spcPct val="115000"/>
              </a:lnSpc>
              <a:spcBef>
                <a:spcPts val="0"/>
              </a:spcBef>
              <a:spcAft>
                <a:spcPts val="0"/>
              </a:spcAft>
              <a:buNone/>
            </a:pPr>
            <a:r>
              <a:t/>
            </a:r>
            <a:endParaRPr sz="1200">
              <a:solidFill>
                <a:srgbClr val="FFFFFF"/>
              </a:solidFill>
              <a:latin typeface="Work Sans"/>
              <a:ea typeface="Work Sans"/>
              <a:cs typeface="Work Sans"/>
              <a:sym typeface="Work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nvSpPr>
        <p:spPr>
          <a:xfrm>
            <a:off x="1557625" y="1147800"/>
            <a:ext cx="73746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Hal-Hal yang Wajib Dikuasai oleh Seorang Programmer</a:t>
            </a:r>
            <a:endParaRPr sz="1700">
              <a:solidFill>
                <a:schemeClr val="dk1"/>
              </a:solidFill>
              <a:latin typeface="Poppins ExtraBold"/>
              <a:ea typeface="Poppins ExtraBold"/>
              <a:cs typeface="Poppins ExtraBold"/>
              <a:sym typeface="Poppins ExtraBold"/>
            </a:endParaRPr>
          </a:p>
        </p:txBody>
      </p:sp>
      <p:sp>
        <p:nvSpPr>
          <p:cNvPr id="108" name="Google Shape;108;p1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a:t>
            </a:r>
            <a:r>
              <a:rPr lang="en" sz="1000">
                <a:latin typeface="Poppins"/>
                <a:ea typeface="Poppins"/>
                <a:cs typeface="Poppins"/>
                <a:sym typeface="Poppins"/>
              </a:rPr>
              <a:t>4</a:t>
            </a:r>
            <a:endParaRPr sz="1000">
              <a:solidFill>
                <a:srgbClr val="000000"/>
              </a:solidFill>
              <a:latin typeface="Poppins"/>
              <a:ea typeface="Poppins"/>
              <a:cs typeface="Poppins"/>
              <a:sym typeface="Poppins"/>
            </a:endParaRPr>
          </a:p>
        </p:txBody>
      </p:sp>
      <p:pic>
        <p:nvPicPr>
          <p:cNvPr id="109" name="Google Shape;109;p18"/>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10" name="Google Shape;110;p18"/>
          <p:cNvSpPr/>
          <p:nvPr/>
        </p:nvSpPr>
        <p:spPr>
          <a:xfrm>
            <a:off x="795621" y="1074142"/>
            <a:ext cx="592500" cy="593700"/>
          </a:xfrm>
          <a:prstGeom prst="ellipse">
            <a:avLst/>
          </a:prstGeom>
          <a:solidFill>
            <a:srgbClr val="FFDE3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oppins"/>
                <a:ea typeface="Poppins"/>
                <a:cs typeface="Poppins"/>
                <a:sym typeface="Poppins"/>
              </a:rPr>
              <a:t>3</a:t>
            </a:r>
            <a:endParaRPr b="1" sz="1600">
              <a:latin typeface="Poppins"/>
              <a:ea typeface="Poppins"/>
              <a:cs typeface="Poppins"/>
              <a:sym typeface="Poppins"/>
            </a:endParaRPr>
          </a:p>
        </p:txBody>
      </p:sp>
      <p:sp>
        <p:nvSpPr>
          <p:cNvPr id="111" name="Google Shape;111;p18"/>
          <p:cNvSpPr/>
          <p:nvPr/>
        </p:nvSpPr>
        <p:spPr>
          <a:xfrm>
            <a:off x="2255001" y="2030075"/>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2" name="Google Shape;112;p18"/>
          <p:cNvSpPr txBox="1"/>
          <p:nvPr/>
        </p:nvSpPr>
        <p:spPr>
          <a:xfrm>
            <a:off x="2534425" y="19100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Work Sans"/>
                <a:ea typeface="Work Sans"/>
                <a:cs typeface="Work Sans"/>
                <a:sym typeface="Work Sans"/>
              </a:rPr>
              <a:t>Menguasai Algoritma</a:t>
            </a:r>
            <a:endParaRPr>
              <a:latin typeface="Work Sans"/>
              <a:ea typeface="Work Sans"/>
              <a:cs typeface="Work Sans"/>
              <a:sym typeface="Work Sans"/>
            </a:endParaRPr>
          </a:p>
        </p:txBody>
      </p:sp>
      <p:sp>
        <p:nvSpPr>
          <p:cNvPr id="113" name="Google Shape;113;p18"/>
          <p:cNvSpPr/>
          <p:nvPr/>
        </p:nvSpPr>
        <p:spPr>
          <a:xfrm>
            <a:off x="2255001" y="2430275"/>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 name="Google Shape;114;p18"/>
          <p:cNvSpPr txBox="1"/>
          <p:nvPr/>
        </p:nvSpPr>
        <p:spPr>
          <a:xfrm>
            <a:off x="2534425" y="2310275"/>
            <a:ext cx="4494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Work Sans"/>
                <a:ea typeface="Work Sans"/>
                <a:cs typeface="Work Sans"/>
                <a:sym typeface="Work Sans"/>
              </a:rPr>
              <a:t>Mempunyai Keterampilan Membaca Kode</a:t>
            </a:r>
            <a:endParaRPr>
              <a:latin typeface="Work Sans"/>
              <a:ea typeface="Work Sans"/>
              <a:cs typeface="Work Sans"/>
              <a:sym typeface="Work Sans"/>
            </a:endParaRPr>
          </a:p>
        </p:txBody>
      </p:sp>
      <p:sp>
        <p:nvSpPr>
          <p:cNvPr id="115" name="Google Shape;115;p18"/>
          <p:cNvSpPr/>
          <p:nvPr/>
        </p:nvSpPr>
        <p:spPr>
          <a:xfrm>
            <a:off x="2255001" y="2830475"/>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 name="Google Shape;116;p18"/>
          <p:cNvSpPr txBox="1"/>
          <p:nvPr/>
        </p:nvSpPr>
        <p:spPr>
          <a:xfrm>
            <a:off x="2534425" y="2710475"/>
            <a:ext cx="4494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Work Sans"/>
                <a:ea typeface="Work Sans"/>
                <a:cs typeface="Work Sans"/>
                <a:sym typeface="Work Sans"/>
              </a:rPr>
              <a:t>Menguasai Satu Atau Lebih Bahasa Pemrograman</a:t>
            </a:r>
            <a:endParaRPr>
              <a:latin typeface="Work Sans"/>
              <a:ea typeface="Work Sans"/>
              <a:cs typeface="Work Sans"/>
              <a:sym typeface="Work Sans"/>
            </a:endParaRPr>
          </a:p>
        </p:txBody>
      </p:sp>
      <p:sp>
        <p:nvSpPr>
          <p:cNvPr id="117" name="Google Shape;117;p18"/>
          <p:cNvSpPr/>
          <p:nvPr/>
        </p:nvSpPr>
        <p:spPr>
          <a:xfrm>
            <a:off x="2255001" y="3230675"/>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8" name="Google Shape;118;p18"/>
          <p:cNvSpPr txBox="1"/>
          <p:nvPr/>
        </p:nvSpPr>
        <p:spPr>
          <a:xfrm>
            <a:off x="2534425" y="3110675"/>
            <a:ext cx="4494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Work Sans"/>
                <a:ea typeface="Work Sans"/>
                <a:cs typeface="Work Sans"/>
                <a:sym typeface="Work Sans"/>
              </a:rPr>
              <a:t>Menguasai OOP (Object Oriented Programming)</a:t>
            </a:r>
            <a:endParaRPr>
              <a:latin typeface="Work Sans"/>
              <a:ea typeface="Work Sans"/>
              <a:cs typeface="Work Sans"/>
              <a:sym typeface="Work Sans"/>
            </a:endParaRPr>
          </a:p>
        </p:txBody>
      </p:sp>
      <p:sp>
        <p:nvSpPr>
          <p:cNvPr id="119" name="Google Shape;119;p18"/>
          <p:cNvSpPr/>
          <p:nvPr/>
        </p:nvSpPr>
        <p:spPr>
          <a:xfrm>
            <a:off x="2255001" y="3630875"/>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0" name="Google Shape;120;p18"/>
          <p:cNvSpPr txBox="1"/>
          <p:nvPr/>
        </p:nvSpPr>
        <p:spPr>
          <a:xfrm>
            <a:off x="2534425" y="3510875"/>
            <a:ext cx="4494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Work Sans"/>
                <a:ea typeface="Work Sans"/>
                <a:cs typeface="Work Sans"/>
                <a:sym typeface="Work Sans"/>
              </a:rPr>
              <a:t>Menguasai Jaringan Komputer (Nilai plus)</a:t>
            </a:r>
            <a:endParaRPr>
              <a:latin typeface="Work Sans"/>
              <a:ea typeface="Work Sans"/>
              <a:cs typeface="Work Sans"/>
              <a:sym typeface="Work Sans"/>
            </a:endParaRPr>
          </a:p>
        </p:txBody>
      </p:sp>
      <p:sp>
        <p:nvSpPr>
          <p:cNvPr id="121" name="Google Shape;121;p18"/>
          <p:cNvSpPr/>
          <p:nvPr/>
        </p:nvSpPr>
        <p:spPr>
          <a:xfrm>
            <a:off x="2255001" y="4031075"/>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2" name="Google Shape;122;p18"/>
          <p:cNvSpPr txBox="1"/>
          <p:nvPr/>
        </p:nvSpPr>
        <p:spPr>
          <a:xfrm>
            <a:off x="2534425" y="3911075"/>
            <a:ext cx="4494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Work Sans"/>
                <a:ea typeface="Work Sans"/>
                <a:cs typeface="Work Sans"/>
                <a:sym typeface="Work Sans"/>
              </a:rPr>
              <a:t>Desain Database</a:t>
            </a:r>
            <a:endParaRPr>
              <a:latin typeface="Work Sans"/>
              <a:ea typeface="Work Sans"/>
              <a:cs typeface="Work Sans"/>
              <a:sym typeface="Work Sans"/>
            </a:endParaRPr>
          </a:p>
        </p:txBody>
      </p:sp>
      <p:sp>
        <p:nvSpPr>
          <p:cNvPr id="123" name="Google Shape;123;p18"/>
          <p:cNvSpPr/>
          <p:nvPr/>
        </p:nvSpPr>
        <p:spPr>
          <a:xfrm>
            <a:off x="2255001" y="4431275"/>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4" name="Google Shape;124;p18"/>
          <p:cNvSpPr txBox="1"/>
          <p:nvPr/>
        </p:nvSpPr>
        <p:spPr>
          <a:xfrm>
            <a:off x="2534425" y="4311275"/>
            <a:ext cx="4494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Work Sans"/>
                <a:ea typeface="Work Sans"/>
                <a:cs typeface="Work Sans"/>
                <a:sym typeface="Work Sans"/>
              </a:rPr>
              <a:t>Kuasailah Bahasa Inggris (Nilai plus)</a:t>
            </a:r>
            <a:endParaRPr>
              <a:latin typeface="Work Sans"/>
              <a:ea typeface="Work Sans"/>
              <a:cs typeface="Work Sans"/>
              <a:sym typeface="Work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19"/>
          <p:cNvSpPr txBox="1"/>
          <p:nvPr/>
        </p:nvSpPr>
        <p:spPr>
          <a:xfrm>
            <a:off x="1557625" y="1147800"/>
            <a:ext cx="73746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Menguasai Algoritma</a:t>
            </a:r>
            <a:endParaRPr sz="1700">
              <a:solidFill>
                <a:schemeClr val="dk1"/>
              </a:solidFill>
              <a:latin typeface="Poppins ExtraBold"/>
              <a:ea typeface="Poppins ExtraBold"/>
              <a:cs typeface="Poppins ExtraBold"/>
              <a:sym typeface="Poppins ExtraBold"/>
            </a:endParaRPr>
          </a:p>
        </p:txBody>
      </p:sp>
      <p:sp>
        <p:nvSpPr>
          <p:cNvPr id="130" name="Google Shape;130;p1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a:t>
            </a:r>
            <a:r>
              <a:rPr lang="en" sz="1000">
                <a:latin typeface="Poppins"/>
                <a:ea typeface="Poppins"/>
                <a:cs typeface="Poppins"/>
                <a:sym typeface="Poppins"/>
              </a:rPr>
              <a:t>5</a:t>
            </a:r>
            <a:endParaRPr sz="1000">
              <a:solidFill>
                <a:srgbClr val="000000"/>
              </a:solidFill>
              <a:latin typeface="Poppins"/>
              <a:ea typeface="Poppins"/>
              <a:cs typeface="Poppins"/>
              <a:sym typeface="Poppins"/>
            </a:endParaRPr>
          </a:p>
        </p:txBody>
      </p:sp>
      <p:pic>
        <p:nvPicPr>
          <p:cNvPr id="131" name="Google Shape;131;p19"/>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32" name="Google Shape;132;p19"/>
          <p:cNvSpPr/>
          <p:nvPr/>
        </p:nvSpPr>
        <p:spPr>
          <a:xfrm>
            <a:off x="1161076" y="1278900"/>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3" name="Google Shape;133;p19"/>
          <p:cNvSpPr txBox="1"/>
          <p:nvPr/>
        </p:nvSpPr>
        <p:spPr>
          <a:xfrm>
            <a:off x="1557625" y="1910075"/>
            <a:ext cx="6123000" cy="2662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latin typeface="Work Sans"/>
                <a:ea typeface="Work Sans"/>
                <a:cs typeface="Work Sans"/>
                <a:sym typeface="Work Sans"/>
              </a:rPr>
              <a:t>Pengertian algoritma pemrograman adalah suatu alur yang dipergunakan dalam suatu perhitungan atau pemecahan suatu masalah secara sistematis, serta dalam kegiatan pemrograman algoritma biasanya dianggap sebagai sebuah logika untuk menentukan program yang akan dibuat.</a:t>
            </a:r>
            <a:endParaRPr>
              <a:latin typeface="Work Sans"/>
              <a:ea typeface="Work Sans"/>
              <a:cs typeface="Work Sans"/>
              <a:sym typeface="Work Sans"/>
            </a:endParaRPr>
          </a:p>
          <a:p>
            <a:pPr indent="0" lvl="0" marL="0" rtl="0" algn="just">
              <a:lnSpc>
                <a:spcPct val="150000"/>
              </a:lnSpc>
              <a:spcBef>
                <a:spcPts val="0"/>
              </a:spcBef>
              <a:spcAft>
                <a:spcPts val="0"/>
              </a:spcAft>
              <a:buNone/>
            </a:pPr>
            <a:r>
              <a:t/>
            </a:r>
            <a:endParaRPr>
              <a:latin typeface="Work Sans"/>
              <a:ea typeface="Work Sans"/>
              <a:cs typeface="Work Sans"/>
              <a:sym typeface="Work Sans"/>
            </a:endParaRPr>
          </a:p>
          <a:p>
            <a:pPr indent="0" lvl="0" marL="0" rtl="0" algn="just">
              <a:lnSpc>
                <a:spcPct val="150000"/>
              </a:lnSpc>
              <a:spcBef>
                <a:spcPts val="0"/>
              </a:spcBef>
              <a:spcAft>
                <a:spcPts val="0"/>
              </a:spcAft>
              <a:buNone/>
            </a:pPr>
            <a:r>
              <a:t/>
            </a:r>
            <a:endParaRPr>
              <a:latin typeface="Work Sans"/>
              <a:ea typeface="Work Sans"/>
              <a:cs typeface="Work Sans"/>
              <a:sym typeface="Work Sans"/>
            </a:endParaRPr>
          </a:p>
          <a:p>
            <a:pPr indent="0" lvl="0" marL="0" rtl="0" algn="just">
              <a:lnSpc>
                <a:spcPct val="150000"/>
              </a:lnSpc>
              <a:spcBef>
                <a:spcPts val="0"/>
              </a:spcBef>
              <a:spcAft>
                <a:spcPts val="0"/>
              </a:spcAft>
              <a:buNone/>
            </a:pPr>
            <a:r>
              <a:t/>
            </a:r>
            <a:endParaRPr>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20"/>
          <p:cNvSpPr txBox="1"/>
          <p:nvPr/>
        </p:nvSpPr>
        <p:spPr>
          <a:xfrm>
            <a:off x="1263125" y="1799950"/>
            <a:ext cx="2883300" cy="1231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Mempunyai Keterampilan Membaca Kode</a:t>
            </a:r>
            <a:endParaRPr sz="1700">
              <a:solidFill>
                <a:schemeClr val="dk1"/>
              </a:solidFill>
              <a:latin typeface="Poppins ExtraBold"/>
              <a:ea typeface="Poppins ExtraBold"/>
              <a:cs typeface="Poppins ExtraBold"/>
              <a:sym typeface="Poppins ExtraBold"/>
            </a:endParaRPr>
          </a:p>
        </p:txBody>
      </p:sp>
      <p:sp>
        <p:nvSpPr>
          <p:cNvPr id="139" name="Google Shape;139;p2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a:t>
            </a:r>
            <a:r>
              <a:rPr lang="en" sz="1000">
                <a:latin typeface="Poppins"/>
                <a:ea typeface="Poppins"/>
                <a:cs typeface="Poppins"/>
                <a:sym typeface="Poppins"/>
              </a:rPr>
              <a:t>6</a:t>
            </a:r>
            <a:endParaRPr sz="1000">
              <a:solidFill>
                <a:srgbClr val="000000"/>
              </a:solidFill>
              <a:latin typeface="Poppins"/>
              <a:ea typeface="Poppins"/>
              <a:cs typeface="Poppins"/>
              <a:sym typeface="Poppins"/>
            </a:endParaRPr>
          </a:p>
        </p:txBody>
      </p:sp>
      <p:pic>
        <p:nvPicPr>
          <p:cNvPr id="140" name="Google Shape;140;p20"/>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41" name="Google Shape;141;p20"/>
          <p:cNvSpPr/>
          <p:nvPr/>
        </p:nvSpPr>
        <p:spPr>
          <a:xfrm>
            <a:off x="866576" y="1931050"/>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142" name="Google Shape;142;p20"/>
          <p:cNvPicPr preferRelativeResize="0"/>
          <p:nvPr/>
        </p:nvPicPr>
        <p:blipFill>
          <a:blip r:embed="rId5">
            <a:alphaModFix/>
          </a:blip>
          <a:stretch>
            <a:fillRect/>
          </a:stretch>
        </p:blipFill>
        <p:spPr>
          <a:xfrm>
            <a:off x="5365025" y="1101750"/>
            <a:ext cx="2939976" cy="29399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21"/>
          <p:cNvSpPr txBox="1"/>
          <p:nvPr/>
        </p:nvSpPr>
        <p:spPr>
          <a:xfrm>
            <a:off x="1263125" y="1799950"/>
            <a:ext cx="33090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Menguasai Satu Atau Lebih Bahasa Pemrograman</a:t>
            </a:r>
            <a:endParaRPr sz="1700">
              <a:solidFill>
                <a:schemeClr val="dk1"/>
              </a:solidFill>
              <a:latin typeface="Poppins ExtraBold"/>
              <a:ea typeface="Poppins ExtraBold"/>
              <a:cs typeface="Poppins ExtraBold"/>
              <a:sym typeface="Poppins ExtraBold"/>
            </a:endParaRPr>
          </a:p>
        </p:txBody>
      </p:sp>
      <p:sp>
        <p:nvSpPr>
          <p:cNvPr id="148" name="Google Shape;148;p2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a:t>
            </a:r>
            <a:r>
              <a:rPr lang="en" sz="1000">
                <a:latin typeface="Poppins"/>
                <a:ea typeface="Poppins"/>
                <a:cs typeface="Poppins"/>
                <a:sym typeface="Poppins"/>
              </a:rPr>
              <a:t>7</a:t>
            </a:r>
            <a:endParaRPr sz="1000">
              <a:solidFill>
                <a:srgbClr val="000000"/>
              </a:solidFill>
              <a:latin typeface="Poppins"/>
              <a:ea typeface="Poppins"/>
              <a:cs typeface="Poppins"/>
              <a:sym typeface="Poppins"/>
            </a:endParaRPr>
          </a:p>
        </p:txBody>
      </p:sp>
      <p:pic>
        <p:nvPicPr>
          <p:cNvPr id="149" name="Google Shape;149;p21"/>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50" name="Google Shape;150;p21"/>
          <p:cNvSpPr/>
          <p:nvPr/>
        </p:nvSpPr>
        <p:spPr>
          <a:xfrm>
            <a:off x="866576" y="1931050"/>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151" name="Google Shape;151;p21"/>
          <p:cNvPicPr preferRelativeResize="0"/>
          <p:nvPr/>
        </p:nvPicPr>
        <p:blipFill rotWithShape="1">
          <a:blip r:embed="rId5">
            <a:alphaModFix/>
          </a:blip>
          <a:srcRect b="0" l="24725" r="23253" t="0"/>
          <a:stretch/>
        </p:blipFill>
        <p:spPr>
          <a:xfrm>
            <a:off x="5391249" y="1482549"/>
            <a:ext cx="3072925" cy="2278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22"/>
          <p:cNvSpPr txBox="1"/>
          <p:nvPr/>
        </p:nvSpPr>
        <p:spPr>
          <a:xfrm>
            <a:off x="1557625" y="1147800"/>
            <a:ext cx="73746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Menguasai OOP</a:t>
            </a:r>
            <a:endParaRPr sz="1700">
              <a:solidFill>
                <a:schemeClr val="dk1"/>
              </a:solidFill>
              <a:latin typeface="Poppins ExtraBold"/>
              <a:ea typeface="Poppins ExtraBold"/>
              <a:cs typeface="Poppins ExtraBold"/>
              <a:sym typeface="Poppins ExtraBold"/>
            </a:endParaRPr>
          </a:p>
        </p:txBody>
      </p:sp>
      <p:sp>
        <p:nvSpPr>
          <p:cNvPr id="157" name="Google Shape;157;p2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a:t>
            </a:r>
            <a:r>
              <a:rPr lang="en" sz="1000">
                <a:latin typeface="Poppins"/>
                <a:ea typeface="Poppins"/>
                <a:cs typeface="Poppins"/>
                <a:sym typeface="Poppins"/>
              </a:rPr>
              <a:t>8</a:t>
            </a:r>
            <a:endParaRPr sz="1000">
              <a:solidFill>
                <a:srgbClr val="000000"/>
              </a:solidFill>
              <a:latin typeface="Poppins"/>
              <a:ea typeface="Poppins"/>
              <a:cs typeface="Poppins"/>
              <a:sym typeface="Poppins"/>
            </a:endParaRPr>
          </a:p>
        </p:txBody>
      </p:sp>
      <p:pic>
        <p:nvPicPr>
          <p:cNvPr id="158" name="Google Shape;158;p22"/>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59" name="Google Shape;159;p22"/>
          <p:cNvSpPr/>
          <p:nvPr/>
        </p:nvSpPr>
        <p:spPr>
          <a:xfrm>
            <a:off x="1161076" y="1278900"/>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0" name="Google Shape;160;p22"/>
          <p:cNvSpPr txBox="1"/>
          <p:nvPr/>
        </p:nvSpPr>
        <p:spPr>
          <a:xfrm>
            <a:off x="1557625" y="1910075"/>
            <a:ext cx="6123000" cy="1369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latin typeface="Work Sans"/>
                <a:ea typeface="Work Sans"/>
                <a:cs typeface="Work Sans"/>
                <a:sym typeface="Work Sans"/>
              </a:rPr>
              <a:t>OOP adalah merupakan kepanjangan dari Object Oriented Programming. OOP merupakan suatu metode pemrograman yang berorientasi kepada objek. Dalam bahasa Indonesia OOP dikenal dengan PBO.</a:t>
            </a:r>
            <a:endParaRPr>
              <a:latin typeface="Work Sans"/>
              <a:ea typeface="Work Sans"/>
              <a:cs typeface="Work Sans"/>
              <a:sym typeface="Work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